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T Serif"/>
      <p:regular r:id="rId31"/>
      <p:bold r:id="rId32"/>
      <p:italic r:id="rId33"/>
      <p:boldItalic r:id="rId34"/>
    </p:embeddedFont>
    <p:embeddedFont>
      <p:font typeface="Montserrat"/>
      <p:regular r:id="rId35"/>
      <p:bold r:id="rId36"/>
      <p:italic r:id="rId37"/>
      <p:boldItalic r:id="rId38"/>
    </p:embeddedFont>
    <p:embeddedFont>
      <p:font typeface="Tahom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erif-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TSerif-italic.fntdata"/><Relationship Id="rId10" Type="http://schemas.openxmlformats.org/officeDocument/2006/relationships/slide" Target="slides/slide4.xml"/><Relationship Id="rId32" Type="http://schemas.openxmlformats.org/officeDocument/2006/relationships/font" Target="fonts/PTSerif-bold.fntdata"/><Relationship Id="rId13" Type="http://schemas.openxmlformats.org/officeDocument/2006/relationships/slide" Target="slides/slide7.xml"/><Relationship Id="rId35" Type="http://schemas.openxmlformats.org/officeDocument/2006/relationships/font" Target="fonts/Montserrat-regular.fntdata"/><Relationship Id="rId12" Type="http://schemas.openxmlformats.org/officeDocument/2006/relationships/slide" Target="slides/slide6.xml"/><Relationship Id="rId34" Type="http://schemas.openxmlformats.org/officeDocument/2006/relationships/font" Target="fonts/PTSerif-boldItalic.fntdata"/><Relationship Id="rId15" Type="http://schemas.openxmlformats.org/officeDocument/2006/relationships/slide" Target="slides/slide9.xml"/><Relationship Id="rId37" Type="http://schemas.openxmlformats.org/officeDocument/2006/relationships/font" Target="fonts/Montserrat-italic.fntdata"/><Relationship Id="rId14" Type="http://schemas.openxmlformats.org/officeDocument/2006/relationships/slide" Target="slides/slide8.xml"/><Relationship Id="rId36" Type="http://schemas.openxmlformats.org/officeDocument/2006/relationships/font" Target="fonts/Montserrat-bold.fntdata"/><Relationship Id="rId17" Type="http://schemas.openxmlformats.org/officeDocument/2006/relationships/slide" Target="slides/slide11.xml"/><Relationship Id="rId39" Type="http://schemas.openxmlformats.org/officeDocument/2006/relationships/font" Target="fonts/Tahoma-regular.fntdata"/><Relationship Id="rId16" Type="http://schemas.openxmlformats.org/officeDocument/2006/relationships/slide" Target="slides/slide10.xml"/><Relationship Id="rId38" Type="http://schemas.openxmlformats.org/officeDocument/2006/relationships/font" Target="fonts/Montserra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earch.infohio.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hio.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advanced"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advanced"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advanced" TargetMode="External"/><Relationship Id="rId3" Type="http://schemas.openxmlformats.org/officeDocument/2006/relationships/hyperlink" Target="https://www.worldbookonline.com/training/products/student/student-index.ht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advanced/advanced-index.ht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8f5706bb6_0_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 name="Google Shape;126;gc8f5706bb6_0_4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Clr>
                <a:schemeClr val="dk1"/>
              </a:buClr>
              <a:buFont typeface="Arial"/>
              <a:buNone/>
            </a:pPr>
            <a:r>
              <a:rPr lang="en">
                <a:solidFill>
                  <a:srgbClr val="172B4D"/>
                </a:solidFill>
                <a:highlight>
                  <a:srgbClr val="FFFFFF"/>
                </a:highlight>
              </a:rPr>
              <a:t>These slides were provided by and created by World Book. INFOhio added a few directional slides to help users know how to get to the resources and how to learn more through the Learning Pathways Classes.</a:t>
            </a:r>
            <a:endParaRPr>
              <a:solidFill>
                <a:schemeClr val="dk1"/>
              </a:solidFil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90b37c9a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gc90b37c9a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8f5706bb6_0_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gc8f5706bb6_0_6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8f5706bb6_0_7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 name="Google Shape;217;gc8f5706bb6_0_7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c90b37c9a6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c90b37c9a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c8f5706bb6_0_6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231" name="Google Shape;231;gc8f5706bb6_0_6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8f5706bb6_0_6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3" name="Google Shape;243;gc8f5706bb6_0_6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02dda02c2_0_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gf02dda02c2_0_3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Searching for “webquest” or a specific webquest is easy when using INFOhio’s Educator Tools.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8f5706bb6_0_7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gc8f5706bb6_0_7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04a7052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f04a7052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this video to learn how to share articles from World Book Advanced using INFOhio’s ISearch.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INFOhio’s ISearch: </a:t>
            </a:r>
            <a:r>
              <a:rPr lang="en" u="sng">
                <a:solidFill>
                  <a:srgbClr val="0066FF"/>
                </a:solidFill>
                <a:hlinkClick r:id="rId2">
                  <a:extLst>
                    <a:ext uri="{A12FA001-AC4F-418D-AE19-62706E023703}">
                      <ahyp:hlinkClr val="tx"/>
                    </a:ext>
                  </a:extLst>
                </a:hlinkClick>
              </a:rPr>
              <a:t>https://isearch.infohio.org</a:t>
            </a:r>
            <a:r>
              <a:rPr lang="en">
                <a:solidFill>
                  <a:schemeClr val="dk1"/>
                </a:solidFill>
              </a:rPr>
              <a:t>, lets you search nearly all INFOhio resources from a single search box.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use a platform, other than Google Classroom, articles from World Book Advanced can also be shared with a direct permalink from ISearch that will work in any learning management system.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b818b53b3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gb818b53b3f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02dda02c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f02dda02c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slide has animation. Use Present mode to view.*</a:t>
            </a:r>
            <a:endParaRPr/>
          </a:p>
          <a:p>
            <a:pPr indent="0" lvl="0" marL="0" rtl="0" algn="l">
              <a:spcBef>
                <a:spcPts val="0"/>
              </a:spcBef>
              <a:spcAft>
                <a:spcPts val="0"/>
              </a:spcAft>
              <a:buNone/>
            </a:pPr>
            <a:r>
              <a:rPr lang="en"/>
              <a:t>To find the World Book Advanced resource on the INFOhio website go to the INFOhio homepage: </a:t>
            </a:r>
            <a:r>
              <a:rPr lang="en" u="sng">
                <a:solidFill>
                  <a:schemeClr val="hlink"/>
                </a:solidFill>
                <a:hlinkClick r:id="rId2"/>
              </a:rPr>
              <a:t>https://www.infohio.org</a:t>
            </a:r>
            <a:r>
              <a:rPr lang="en"/>
              <a:t>. Click the Grades 9-12 button. &lt;click&gt; The i button will give further training and support for the resource, or click anywhere on the resource box to open the resource.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818b53b3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818b53b3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https://infohio.org/resources/item/world-book-advanced</a:t>
            </a:r>
            <a:r>
              <a:rPr lang="en">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b818b53b3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b818b53b3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https://infohio.org/resources/item/world-book-advanced</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04a70524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f04a70524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https://infohio.org/campus/learning-pathways/course/world-book-student-advanced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b818b53b3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b818b53b3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Find training and support on the INFOhio information page: </a:t>
            </a:r>
            <a:r>
              <a:rPr lang="en" u="sng">
                <a:solidFill>
                  <a:schemeClr val="hlink"/>
                </a:solidFill>
                <a:hlinkClick r:id="rId2"/>
              </a:rPr>
              <a:t>https://infohio.org/resources/item/world-book-advanced</a:t>
            </a:r>
            <a:r>
              <a:rPr lang="en">
                <a:solidFill>
                  <a:schemeClr val="dk1"/>
                </a:solidFill>
              </a:rPr>
              <a:t> and also </a:t>
            </a:r>
            <a:r>
              <a:rPr lang="en">
                <a:solidFill>
                  <a:schemeClr val="dk1"/>
                </a:solidFill>
              </a:rPr>
              <a:t>check here- </a:t>
            </a:r>
            <a:r>
              <a:rPr lang="en" u="sng">
                <a:solidFill>
                  <a:schemeClr val="hlink"/>
                </a:solidFill>
                <a:hlinkClick r:id="rId3"/>
              </a:rPr>
              <a:t>https://www.worldbookonline.com/training/products/student/student-index.htm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f02dda02c2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f02dda02c2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8f5706bb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8f5706bb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https://www.worldbookonline.com/training/products/advanced/advanced-index.htm</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8f5706bb6_0_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c8f5706bb6_0_5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818b53b3f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gb818b53b3f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8f5706bb6_0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 name="Google Shape;170;gc8f5706bb6_0_6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b818b53b3f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gb818b53b3f_0_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8f5706bb6_0_6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c8f5706bb6_0_6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8f5706bb6_0_6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191" name="Google Shape;191;gc8f5706bb6_0_6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ITLE_AND_BODY_1">
    <p:bg>
      <p:bgPr>
        <a:solidFill>
          <a:srgbClr val="FFFFFF"/>
        </a:solidFill>
      </p:bgPr>
    </p:bg>
    <p:spTree>
      <p:nvGrpSpPr>
        <p:cNvPr id="50" name="Shape 50"/>
        <p:cNvGrpSpPr/>
        <p:nvPr/>
      </p:nvGrpSpPr>
      <p:grpSpPr>
        <a:xfrm>
          <a:off x="0" y="0"/>
          <a:ext cx="0" cy="0"/>
          <a:chOff x="0" y="0"/>
          <a:chExt cx="0" cy="0"/>
        </a:xfrm>
      </p:grpSpPr>
      <p:sp>
        <p:nvSpPr>
          <p:cNvPr id="51" name="Google Shape;51;p13"/>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2" name="Google Shape;52;p13"/>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3" name="Google Shape;53;p13"/>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4" name="Google Shape;54;p13"/>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5" name="Google Shape;55;p13"/>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6" name="Google Shape;56;p13"/>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633413" y="357188"/>
            <a:ext cx="7877100" cy="8574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rgbClr val="7030A0"/>
              </a:buClr>
              <a:buSzPts val="3500"/>
              <a:buFont typeface="Montserrat"/>
              <a:buNone/>
              <a:defRPr b="1" i="0" sz="3500">
                <a:solidFill>
                  <a:srgbClr val="7030A0"/>
                </a:solidFill>
                <a:latin typeface="Montserrat"/>
                <a:ea typeface="Montserrat"/>
                <a:cs typeface="Montserrat"/>
                <a:sym typeface="Montserrat"/>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sp>
        <p:nvSpPr>
          <p:cNvPr id="59" name="Google Shape;59;p14"/>
          <p:cNvSpPr txBox="1"/>
          <p:nvPr>
            <p:ph idx="1" type="body"/>
          </p:nvPr>
        </p:nvSpPr>
        <p:spPr>
          <a:xfrm>
            <a:off x="633413" y="1214438"/>
            <a:ext cx="7877100" cy="3452700"/>
          </a:xfrm>
          <a:prstGeom prst="rect">
            <a:avLst/>
          </a:prstGeom>
          <a:noFill/>
          <a:ln>
            <a:noFill/>
          </a:ln>
        </p:spPr>
        <p:txBody>
          <a:bodyPr anchorCtr="0" anchor="ctr" bIns="0" lIns="0" spcFirstLastPara="1" rIns="0" wrap="square" tIns="0">
            <a:normAutofit/>
          </a:bodyPr>
          <a:lstStyle>
            <a:lvl1pPr indent="-298450" lvl="0" marL="457200" rtl="0" algn="l">
              <a:lnSpc>
                <a:spcPct val="120000"/>
              </a:lnSpc>
              <a:spcBef>
                <a:spcPts val="2000"/>
              </a:spcBef>
              <a:spcAft>
                <a:spcPts val="0"/>
              </a:spcAft>
              <a:buClr>
                <a:schemeClr val="dk1"/>
              </a:buClr>
              <a:buSzPts val="1100"/>
              <a:buFont typeface="Arial"/>
              <a:buChar char="●"/>
              <a:defRPr b="0" i="0" sz="1500">
                <a:solidFill>
                  <a:schemeClr val="dk1"/>
                </a:solidFill>
                <a:latin typeface="Arial"/>
                <a:ea typeface="Arial"/>
                <a:cs typeface="Arial"/>
                <a:sym typeface="Arial"/>
              </a:defRPr>
            </a:lvl1pPr>
            <a:lvl2pPr indent="-260350" lvl="1" marL="914400" rtl="0" algn="l">
              <a:lnSpc>
                <a:spcPct val="120000"/>
              </a:lnSpc>
              <a:spcBef>
                <a:spcPts val="2000"/>
              </a:spcBef>
              <a:spcAft>
                <a:spcPts val="0"/>
              </a:spcAft>
              <a:buClr>
                <a:srgbClr val="3F3F3F"/>
              </a:buClr>
              <a:buSzPts val="500"/>
              <a:buChar char="○"/>
              <a:defRPr/>
            </a:lvl2pPr>
            <a:lvl3pPr indent="-260350" lvl="2" marL="1371600" rtl="0" algn="l">
              <a:lnSpc>
                <a:spcPct val="120000"/>
              </a:lnSpc>
              <a:spcBef>
                <a:spcPts val="2000"/>
              </a:spcBef>
              <a:spcAft>
                <a:spcPts val="0"/>
              </a:spcAft>
              <a:buClr>
                <a:srgbClr val="3F3F3F"/>
              </a:buClr>
              <a:buSzPts val="500"/>
              <a:buChar char="■"/>
              <a:defRPr/>
            </a:lvl3pPr>
            <a:lvl4pPr indent="-260350" lvl="3" marL="1828800" rtl="0" algn="l">
              <a:lnSpc>
                <a:spcPct val="120000"/>
              </a:lnSpc>
              <a:spcBef>
                <a:spcPts val="2000"/>
              </a:spcBef>
              <a:spcAft>
                <a:spcPts val="0"/>
              </a:spcAft>
              <a:buClr>
                <a:srgbClr val="3F3F3F"/>
              </a:buClr>
              <a:buSzPts val="500"/>
              <a:buChar char="●"/>
              <a:defRPr/>
            </a:lvl4pPr>
            <a:lvl5pPr indent="-260350" lvl="4" marL="2286000" rtl="0" algn="l">
              <a:lnSpc>
                <a:spcPct val="120000"/>
              </a:lnSpc>
              <a:spcBef>
                <a:spcPts val="2000"/>
              </a:spcBef>
              <a:spcAft>
                <a:spcPts val="0"/>
              </a:spcAft>
              <a:buClr>
                <a:srgbClr val="3F3F3F"/>
              </a:buClr>
              <a:buSzPts val="500"/>
              <a:buChar char="○"/>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60" name="Google Shape;60;p14"/>
          <p:cNvSpPr txBox="1"/>
          <p:nvPr>
            <p:ph idx="10" type="dt"/>
          </p:nvPr>
        </p:nvSpPr>
        <p:spPr>
          <a:xfrm>
            <a:off x="0" y="0"/>
            <a:ext cx="1125000" cy="1125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rgbClr val="888888"/>
              </a:buClr>
              <a:buSzPts val="900"/>
              <a:buFont typeface="PT Serif"/>
              <a:buNone/>
              <a:defRPr b="0" i="0" sz="900" u="none" cap="none" strike="noStrike">
                <a:solidFill>
                  <a:srgbClr val="888888"/>
                </a:solidFill>
                <a:latin typeface="PT Serif"/>
                <a:ea typeface="PT Serif"/>
                <a:cs typeface="PT Serif"/>
                <a:sym typeface="PT Serif"/>
              </a:defRPr>
            </a:lvl1pPr>
            <a:lvl2pPr lvl="1"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2pPr>
            <a:lvl3pPr lvl="2"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3pPr>
            <a:lvl4pPr lvl="3"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4pPr>
            <a:lvl5pPr lvl="4"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5pPr>
            <a:lvl6pPr lvl="5"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6pPr>
            <a:lvl7pPr lvl="6"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7pPr>
            <a:lvl8pPr lvl="7"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8pPr>
            <a:lvl9pPr lvl="8"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9pPr>
          </a:lstStyle>
          <a:p/>
        </p:txBody>
      </p:sp>
      <p:sp>
        <p:nvSpPr>
          <p:cNvPr id="61" name="Google Shape;61;p14"/>
          <p:cNvSpPr txBox="1"/>
          <p:nvPr/>
        </p:nvSpPr>
        <p:spPr>
          <a:xfrm>
            <a:off x="8377126" y="4794885"/>
            <a:ext cx="384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F0F2F6"/>
              </a:buClr>
              <a:buSzPts val="1400"/>
              <a:buFont typeface="PT Serif"/>
              <a:buNone/>
            </a:pPr>
            <a:r>
              <a:t/>
            </a:r>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type="tx">
  <p:cSld name="TITLE_AND_BODY">
    <p:bg>
      <p:bgPr>
        <a:solidFill>
          <a:srgbClr val="FFFFFF"/>
        </a:solidFill>
      </p:bgPr>
    </p:bg>
    <p:spTree>
      <p:nvGrpSpPr>
        <p:cNvPr id="68" name="Shape 68"/>
        <p:cNvGrpSpPr/>
        <p:nvPr/>
      </p:nvGrpSpPr>
      <p:grpSpPr>
        <a:xfrm>
          <a:off x="0" y="0"/>
          <a:ext cx="0" cy="0"/>
          <a:chOff x="0" y="0"/>
          <a:chExt cx="0" cy="0"/>
        </a:xfrm>
      </p:grpSpPr>
      <p:sp>
        <p:nvSpPr>
          <p:cNvPr id="69" name="Google Shape;69;p16"/>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0" name="Google Shape;70;p16"/>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1" name="Google Shape;71;p16"/>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2" name="Google Shape;72;p16"/>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3" name="Google Shape;73;p16"/>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4" name="Google Shape;74;p16"/>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75" name="Shape 75"/>
        <p:cNvGrpSpPr/>
        <p:nvPr/>
      </p:nvGrpSpPr>
      <p:grpSpPr>
        <a:xfrm>
          <a:off x="0" y="0"/>
          <a:ext cx="0" cy="0"/>
          <a:chOff x="0" y="0"/>
          <a:chExt cx="0" cy="0"/>
        </a:xfrm>
      </p:grpSpPr>
      <p:sp>
        <p:nvSpPr>
          <p:cNvPr id="76" name="Google Shape;76;p17"/>
          <p:cNvSpPr txBox="1"/>
          <p:nvPr>
            <p:ph type="title"/>
          </p:nvPr>
        </p:nvSpPr>
        <p:spPr>
          <a:xfrm>
            <a:off x="633413" y="357188"/>
            <a:ext cx="7877100" cy="8574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rgbClr val="7030A0"/>
              </a:buClr>
              <a:buSzPts val="3500"/>
              <a:buFont typeface="Montserrat"/>
              <a:buNone/>
              <a:defRPr b="1" i="0" sz="3500">
                <a:solidFill>
                  <a:srgbClr val="7030A0"/>
                </a:solidFill>
                <a:latin typeface="Montserrat"/>
                <a:ea typeface="Montserrat"/>
                <a:cs typeface="Montserrat"/>
                <a:sym typeface="Montserrat"/>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sp>
        <p:nvSpPr>
          <p:cNvPr id="77" name="Google Shape;77;p17"/>
          <p:cNvSpPr txBox="1"/>
          <p:nvPr>
            <p:ph idx="1" type="body"/>
          </p:nvPr>
        </p:nvSpPr>
        <p:spPr>
          <a:xfrm>
            <a:off x="633413" y="1214438"/>
            <a:ext cx="7877100" cy="3452700"/>
          </a:xfrm>
          <a:prstGeom prst="rect">
            <a:avLst/>
          </a:prstGeom>
          <a:noFill/>
          <a:ln>
            <a:noFill/>
          </a:ln>
        </p:spPr>
        <p:txBody>
          <a:bodyPr anchorCtr="0" anchor="ctr" bIns="0" lIns="0" spcFirstLastPara="1" rIns="0" wrap="square" tIns="0">
            <a:normAutofit/>
          </a:bodyPr>
          <a:lstStyle>
            <a:lvl1pPr indent="-298450" lvl="0" marL="457200" rtl="0" algn="l">
              <a:lnSpc>
                <a:spcPct val="120000"/>
              </a:lnSpc>
              <a:spcBef>
                <a:spcPts val="2000"/>
              </a:spcBef>
              <a:spcAft>
                <a:spcPts val="0"/>
              </a:spcAft>
              <a:buClr>
                <a:schemeClr val="dk1"/>
              </a:buClr>
              <a:buSzPts val="1100"/>
              <a:buFont typeface="Arial"/>
              <a:buChar char="•"/>
              <a:defRPr b="0" i="0" sz="1500">
                <a:solidFill>
                  <a:schemeClr val="dk1"/>
                </a:solidFill>
                <a:latin typeface="Arial"/>
                <a:ea typeface="Arial"/>
                <a:cs typeface="Arial"/>
                <a:sym typeface="Arial"/>
              </a:defRPr>
            </a:lvl1pPr>
            <a:lvl2pPr indent="-260350" lvl="1" marL="914400" rtl="0" algn="l">
              <a:lnSpc>
                <a:spcPct val="120000"/>
              </a:lnSpc>
              <a:spcBef>
                <a:spcPts val="2000"/>
              </a:spcBef>
              <a:spcAft>
                <a:spcPts val="0"/>
              </a:spcAft>
              <a:buClr>
                <a:srgbClr val="3F3F3F"/>
              </a:buClr>
              <a:buSzPts val="500"/>
              <a:buChar char="•"/>
              <a:defRPr/>
            </a:lvl2pPr>
            <a:lvl3pPr indent="-260350" lvl="2" marL="1371600" rtl="0" algn="l">
              <a:lnSpc>
                <a:spcPct val="120000"/>
              </a:lnSpc>
              <a:spcBef>
                <a:spcPts val="2000"/>
              </a:spcBef>
              <a:spcAft>
                <a:spcPts val="0"/>
              </a:spcAft>
              <a:buClr>
                <a:srgbClr val="3F3F3F"/>
              </a:buClr>
              <a:buSzPts val="500"/>
              <a:buChar char="•"/>
              <a:defRPr/>
            </a:lvl3pPr>
            <a:lvl4pPr indent="-260350" lvl="3" marL="1828800" rtl="0" algn="l">
              <a:lnSpc>
                <a:spcPct val="120000"/>
              </a:lnSpc>
              <a:spcBef>
                <a:spcPts val="2000"/>
              </a:spcBef>
              <a:spcAft>
                <a:spcPts val="0"/>
              </a:spcAft>
              <a:buClr>
                <a:srgbClr val="3F3F3F"/>
              </a:buClr>
              <a:buSzPts val="500"/>
              <a:buChar char="•"/>
              <a:defRPr/>
            </a:lvl4pPr>
            <a:lvl5pPr indent="-260350" lvl="4" marL="2286000" rtl="0" algn="l">
              <a:lnSpc>
                <a:spcPct val="120000"/>
              </a:lnSpc>
              <a:spcBef>
                <a:spcPts val="2000"/>
              </a:spcBef>
              <a:spcAft>
                <a:spcPts val="0"/>
              </a:spcAft>
              <a:buClr>
                <a:srgbClr val="3F3F3F"/>
              </a:buClr>
              <a:buSzPts val="500"/>
              <a:buChar char="•"/>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78" name="Google Shape;78;p17"/>
          <p:cNvSpPr txBox="1"/>
          <p:nvPr>
            <p:ph idx="10" type="dt"/>
          </p:nvPr>
        </p:nvSpPr>
        <p:spPr>
          <a:xfrm>
            <a:off x="0" y="0"/>
            <a:ext cx="1125000" cy="1125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rgbClr val="888888"/>
              </a:buClr>
              <a:buSzPts val="900"/>
              <a:buFont typeface="PT Serif"/>
              <a:buNone/>
              <a:defRPr b="0" i="0" sz="900" u="none" cap="none" strike="noStrike">
                <a:solidFill>
                  <a:srgbClr val="888888"/>
                </a:solidFill>
                <a:latin typeface="PT Serif"/>
                <a:ea typeface="PT Serif"/>
                <a:cs typeface="PT Serif"/>
                <a:sym typeface="PT Serif"/>
              </a:defRPr>
            </a:lvl1pPr>
            <a:lvl2pPr lvl="1"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2pPr>
            <a:lvl3pPr lvl="2"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3pPr>
            <a:lvl4pPr lvl="3"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4pPr>
            <a:lvl5pPr lvl="4"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5pPr>
            <a:lvl6pPr lvl="5"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6pPr>
            <a:lvl7pPr lvl="6"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7pPr>
            <a:lvl8pPr lvl="7"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8pPr>
            <a:lvl9pPr lvl="8"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9pPr>
          </a:lstStyle>
          <a:p/>
        </p:txBody>
      </p:sp>
      <p:sp>
        <p:nvSpPr>
          <p:cNvPr id="79" name="Google Shape;79;p17"/>
          <p:cNvSpPr txBox="1"/>
          <p:nvPr/>
        </p:nvSpPr>
        <p:spPr>
          <a:xfrm>
            <a:off x="8377126" y="4794885"/>
            <a:ext cx="384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F0F2F6"/>
              </a:buClr>
              <a:buSzPts val="1400"/>
              <a:buFont typeface="PT Serif"/>
              <a:buNone/>
            </a:pPr>
            <a:r>
              <a:t/>
            </a:r>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9)">
  <p:cSld name="Devices (9)">
    <p:spTree>
      <p:nvGrpSpPr>
        <p:cNvPr id="80" name="Shape 80"/>
        <p:cNvGrpSpPr/>
        <p:nvPr/>
      </p:nvGrpSpPr>
      <p:grpSpPr>
        <a:xfrm>
          <a:off x="0" y="0"/>
          <a:ext cx="0" cy="0"/>
          <a:chOff x="0" y="0"/>
          <a:chExt cx="0" cy="0"/>
        </a:xfrm>
      </p:grpSpPr>
      <p:pic>
        <p:nvPicPr>
          <p:cNvPr id="81" name="Google Shape;81;p18"/>
          <p:cNvPicPr preferRelativeResize="0"/>
          <p:nvPr/>
        </p:nvPicPr>
        <p:blipFill rotWithShape="1">
          <a:blip r:embed="rId2">
            <a:alphaModFix/>
          </a:blip>
          <a:srcRect b="0" l="0" r="0" t="0"/>
          <a:stretch/>
        </p:blipFill>
        <p:spPr>
          <a:xfrm>
            <a:off x="4654637" y="702609"/>
            <a:ext cx="6476999" cy="3738282"/>
          </a:xfrm>
          <a:prstGeom prst="rect">
            <a:avLst/>
          </a:prstGeom>
          <a:noFill/>
          <a:ln>
            <a:noFill/>
          </a:ln>
        </p:spPr>
      </p:pic>
      <p:sp>
        <p:nvSpPr>
          <p:cNvPr id="82" name="Google Shape;82;p18"/>
          <p:cNvSpPr txBox="1"/>
          <p:nvPr>
            <p:ph idx="1" type="body"/>
          </p:nvPr>
        </p:nvSpPr>
        <p:spPr>
          <a:xfrm>
            <a:off x="668616" y="1758486"/>
            <a:ext cx="3499500" cy="6507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717172"/>
              </a:buClr>
              <a:buSzPts val="700"/>
              <a:buFont typeface="PT Serif"/>
              <a:buNone/>
              <a:defRPr/>
            </a:lvl1pPr>
            <a:lvl2pPr indent="-228600" lvl="1" marL="914400" rtl="0" algn="l">
              <a:lnSpc>
                <a:spcPct val="150000"/>
              </a:lnSpc>
              <a:spcBef>
                <a:spcPts val="0"/>
              </a:spcBef>
              <a:spcAft>
                <a:spcPts val="0"/>
              </a:spcAft>
              <a:buClr>
                <a:srgbClr val="717172"/>
              </a:buClr>
              <a:buSzPts val="700"/>
              <a:buFont typeface="PT Serif"/>
              <a:buNone/>
              <a:defRPr/>
            </a:lvl2pPr>
            <a:lvl3pPr indent="-228600" lvl="2" marL="1371600" rtl="0" algn="l">
              <a:lnSpc>
                <a:spcPct val="150000"/>
              </a:lnSpc>
              <a:spcBef>
                <a:spcPts val="0"/>
              </a:spcBef>
              <a:spcAft>
                <a:spcPts val="0"/>
              </a:spcAft>
              <a:buClr>
                <a:srgbClr val="717172"/>
              </a:buClr>
              <a:buSzPts val="700"/>
              <a:buFont typeface="PT Serif"/>
              <a:buNone/>
              <a:defRPr/>
            </a:lvl3pPr>
            <a:lvl4pPr indent="-228600" lvl="3" marL="1828800" rtl="0" algn="l">
              <a:lnSpc>
                <a:spcPct val="150000"/>
              </a:lnSpc>
              <a:spcBef>
                <a:spcPts val="0"/>
              </a:spcBef>
              <a:spcAft>
                <a:spcPts val="0"/>
              </a:spcAft>
              <a:buClr>
                <a:srgbClr val="717172"/>
              </a:buClr>
              <a:buSzPts val="700"/>
              <a:buFont typeface="PT Serif"/>
              <a:buNone/>
              <a:defRPr/>
            </a:lvl4pPr>
            <a:lvl5pPr indent="-228600" lvl="4" marL="2286000" rtl="0" algn="l">
              <a:lnSpc>
                <a:spcPct val="150000"/>
              </a:lnSpc>
              <a:spcBef>
                <a:spcPts val="0"/>
              </a:spcBef>
              <a:spcAft>
                <a:spcPts val="0"/>
              </a:spcAft>
              <a:buClr>
                <a:srgbClr val="717172"/>
              </a:buClr>
              <a:buSzPts val="700"/>
              <a:buFont typeface="PT Serif"/>
              <a:buNone/>
              <a:defRPr/>
            </a:lvl5pPr>
            <a:lvl6pPr indent="-260350" lvl="5" marL="2743200" rtl="0" algn="l">
              <a:lnSpc>
                <a:spcPct val="120000"/>
              </a:lnSpc>
              <a:spcBef>
                <a:spcPts val="2000"/>
              </a:spcBef>
              <a:spcAft>
                <a:spcPts val="0"/>
              </a:spcAft>
              <a:buClr>
                <a:srgbClr val="717172"/>
              </a:buClr>
              <a:buSzPts val="500"/>
              <a:buFont typeface="PT Serif"/>
              <a:buChar char="•"/>
              <a:defRPr/>
            </a:lvl6pPr>
            <a:lvl7pPr indent="-260350" lvl="6" marL="3200400" rtl="0" algn="l">
              <a:lnSpc>
                <a:spcPct val="120000"/>
              </a:lnSpc>
              <a:spcBef>
                <a:spcPts val="2000"/>
              </a:spcBef>
              <a:spcAft>
                <a:spcPts val="0"/>
              </a:spcAft>
              <a:buClr>
                <a:srgbClr val="717172"/>
              </a:buClr>
              <a:buSzPts val="500"/>
              <a:buFont typeface="PT Serif"/>
              <a:buChar char="•"/>
              <a:defRPr/>
            </a:lvl7pPr>
            <a:lvl8pPr indent="-260350" lvl="7" marL="3657600" rtl="0" algn="l">
              <a:lnSpc>
                <a:spcPct val="120000"/>
              </a:lnSpc>
              <a:spcBef>
                <a:spcPts val="2000"/>
              </a:spcBef>
              <a:spcAft>
                <a:spcPts val="0"/>
              </a:spcAft>
              <a:buClr>
                <a:srgbClr val="717172"/>
              </a:buClr>
              <a:buSzPts val="500"/>
              <a:buFont typeface="PT Serif"/>
              <a:buChar char="•"/>
              <a:defRPr/>
            </a:lvl8pPr>
            <a:lvl9pPr indent="-260350" lvl="8" marL="4114800" rtl="0" algn="l">
              <a:lnSpc>
                <a:spcPct val="120000"/>
              </a:lnSpc>
              <a:spcBef>
                <a:spcPts val="2000"/>
              </a:spcBef>
              <a:spcAft>
                <a:spcPts val="0"/>
              </a:spcAft>
              <a:buClr>
                <a:srgbClr val="717172"/>
              </a:buClr>
              <a:buSzPts val="500"/>
              <a:buFont typeface="PT Serif"/>
              <a:buChar char="•"/>
              <a:defRPr/>
            </a:lvl9pPr>
          </a:lstStyle>
          <a:p/>
        </p:txBody>
      </p:sp>
      <p:sp>
        <p:nvSpPr>
          <p:cNvPr id="83" name="Google Shape;83;p18"/>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515252"/>
              </a:buClr>
              <a:buSzPts val="2600"/>
              <a:buFont typeface="Montserrat"/>
              <a:buNone/>
              <a:defRPr sz="26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84" name="Google Shape;84;p18"/>
          <p:cNvCxnSpPr/>
          <p:nvPr/>
        </p:nvCxnSpPr>
        <p:spPr>
          <a:xfrm>
            <a:off x="686934" y="1425707"/>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85" name="Google Shape;85;p18"/>
          <p:cNvSpPr/>
          <p:nvPr/>
        </p:nvSpPr>
        <p:spPr>
          <a:xfrm>
            <a:off x="-1015" y="1413831"/>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86" name="Google Shape;86;p18"/>
          <p:cNvSpPr/>
          <p:nvPr>
            <p:ph idx="2" type="pic"/>
          </p:nvPr>
        </p:nvSpPr>
        <p:spPr>
          <a:xfrm>
            <a:off x="5458037" y="976707"/>
            <a:ext cx="3707700" cy="3048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7" name="Google Shape;87;p18"/>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ts about company">
  <p:cSld name="Facts about company">
    <p:spTree>
      <p:nvGrpSpPr>
        <p:cNvPr id="88" name="Shape 88"/>
        <p:cNvGrpSpPr/>
        <p:nvPr/>
      </p:nvGrpSpPr>
      <p:grpSpPr>
        <a:xfrm>
          <a:off x="0" y="0"/>
          <a:ext cx="0" cy="0"/>
          <a:chOff x="0" y="0"/>
          <a:chExt cx="0" cy="0"/>
        </a:xfrm>
      </p:grpSpPr>
      <p:sp>
        <p:nvSpPr>
          <p:cNvPr id="89" name="Google Shape;89;p19"/>
          <p:cNvSpPr/>
          <p:nvPr>
            <p:ph idx="2" type="pic"/>
          </p:nvPr>
        </p:nvSpPr>
        <p:spPr>
          <a:xfrm>
            <a:off x="2633604" y="1515"/>
            <a:ext cx="28566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0" name="Google Shape;90;p19"/>
          <p:cNvSpPr/>
          <p:nvPr>
            <p:ph idx="3" type="pic"/>
          </p:nvPr>
        </p:nvSpPr>
        <p:spPr>
          <a:xfrm>
            <a:off x="5488181" y="1714500"/>
            <a:ext cx="28593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1" name="Google Shape;91;p19"/>
          <p:cNvSpPr/>
          <p:nvPr>
            <p:ph idx="4" type="pic"/>
          </p:nvPr>
        </p:nvSpPr>
        <p:spPr>
          <a:xfrm>
            <a:off x="2633604" y="3431172"/>
            <a:ext cx="28581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2" name="Google Shape;92;p19"/>
          <p:cNvSpPr txBox="1"/>
          <p:nvPr>
            <p:ph idx="12" type="sldNum"/>
          </p:nvPr>
        </p:nvSpPr>
        <p:spPr>
          <a:xfrm>
            <a:off x="638537" y="3795504"/>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19"/>
          <p:cNvSpPr txBox="1"/>
          <p:nvPr>
            <p:ph type="title"/>
          </p:nvPr>
        </p:nvSpPr>
        <p:spPr>
          <a:xfrm rot="-5400000">
            <a:off x="-81994" y="1941556"/>
            <a:ext cx="2186400" cy="789300"/>
          </a:xfrm>
          <a:prstGeom prst="rect">
            <a:avLst/>
          </a:prstGeom>
          <a:noFill/>
          <a:ln>
            <a:noFill/>
          </a:ln>
        </p:spPr>
        <p:txBody>
          <a:bodyPr anchorCtr="0" anchor="t" bIns="19050" lIns="19050" spcFirstLastPara="1" rIns="19050" wrap="square" tIns="19050">
            <a:normAutofit/>
          </a:bodyPr>
          <a:lstStyle>
            <a:lvl1pPr lvl="0" rtl="0" algn="l">
              <a:lnSpc>
                <a:spcPct val="100000"/>
              </a:lnSpc>
              <a:spcBef>
                <a:spcPts val="0"/>
              </a:spcBef>
              <a:spcAft>
                <a:spcPts val="0"/>
              </a:spcAft>
              <a:buClr>
                <a:srgbClr val="515252"/>
              </a:buClr>
              <a:buSzPts val="2300"/>
              <a:buFont typeface="Montserrat"/>
              <a:buNone/>
              <a:defRPr sz="23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94" name="Google Shape;94;p19"/>
          <p:cNvCxnSpPr/>
          <p:nvPr/>
        </p:nvCxnSpPr>
        <p:spPr>
          <a:xfrm rot="10800000">
            <a:off x="1011255" y="472097"/>
            <a:ext cx="0" cy="404700"/>
          </a:xfrm>
          <a:prstGeom prst="straightConnector1">
            <a:avLst/>
          </a:prstGeom>
          <a:noFill/>
          <a:ln cap="flat" cmpd="sng" w="63500">
            <a:solidFill>
              <a:srgbClr val="E8E9EB"/>
            </a:solidFill>
            <a:prstDash val="solid"/>
            <a:miter lim="400000"/>
            <a:headEnd len="sm" w="sm" type="none"/>
            <a:tailEnd len="sm" w="sm" type="none"/>
          </a:ln>
        </p:spPr>
      </p:cxnSp>
      <p:sp>
        <p:nvSpPr>
          <p:cNvPr id="95" name="Google Shape;95;p19"/>
          <p:cNvSpPr/>
          <p:nvPr/>
        </p:nvSpPr>
        <p:spPr>
          <a:xfrm flipH="1" rot="-5400000">
            <a:off x="773449" y="224625"/>
            <a:ext cx="4755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96" name="Shape 96"/>
        <p:cNvGrpSpPr/>
        <p:nvPr/>
      </p:nvGrpSpPr>
      <p:grpSpPr>
        <a:xfrm>
          <a:off x="0" y="0"/>
          <a:ext cx="0" cy="0"/>
          <a:chOff x="0" y="0"/>
          <a:chExt cx="0" cy="0"/>
        </a:xfrm>
      </p:grpSpPr>
      <p:sp>
        <p:nvSpPr>
          <p:cNvPr id="97" name="Google Shape;97;p20"/>
          <p:cNvSpPr/>
          <p:nvPr>
            <p:ph idx="2" type="pic"/>
          </p:nvPr>
        </p:nvSpPr>
        <p:spPr>
          <a:xfrm>
            <a:off x="4224338" y="0"/>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8" name="Google Shape;98;p20"/>
          <p:cNvSpPr/>
          <p:nvPr>
            <p:ph idx="3" type="pic"/>
          </p:nvPr>
        </p:nvSpPr>
        <p:spPr>
          <a:xfrm>
            <a:off x="4224338" y="17150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9" name="Google Shape;99;p20"/>
          <p:cNvSpPr/>
          <p:nvPr>
            <p:ph idx="4" type="pic"/>
          </p:nvPr>
        </p:nvSpPr>
        <p:spPr>
          <a:xfrm>
            <a:off x="4224338" y="34295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0" name="Google Shape;100;p20"/>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20"/>
          <p:cNvSpPr txBox="1"/>
          <p:nvPr>
            <p:ph idx="1" type="body"/>
          </p:nvPr>
        </p:nvSpPr>
        <p:spPr>
          <a:xfrm>
            <a:off x="668616" y="2134138"/>
            <a:ext cx="2471700" cy="1122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02" name="Google Shape;102;p20"/>
          <p:cNvSpPr txBox="1"/>
          <p:nvPr>
            <p:ph type="title"/>
          </p:nvPr>
        </p:nvSpPr>
        <p:spPr>
          <a:xfrm>
            <a:off x="661591" y="969277"/>
            <a:ext cx="24858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03" name="Google Shape;103;p20"/>
          <p:cNvCxnSpPr/>
          <p:nvPr/>
        </p:nvCxnSpPr>
        <p:spPr>
          <a:xfrm>
            <a:off x="686934" y="1801358"/>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04" name="Google Shape;104;p20"/>
          <p:cNvSpPr/>
          <p:nvPr/>
        </p:nvSpPr>
        <p:spPr>
          <a:xfrm>
            <a:off x="-1015" y="178948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2)">
  <p:cSld name="1_Portfolio (2)">
    <p:bg>
      <p:bgPr>
        <a:solidFill>
          <a:srgbClr val="FFFFFF"/>
        </a:solidFill>
      </p:bgPr>
    </p:bg>
    <p:spTree>
      <p:nvGrpSpPr>
        <p:cNvPr id="105" name="Shape 105"/>
        <p:cNvGrpSpPr/>
        <p:nvPr/>
      </p:nvGrpSpPr>
      <p:grpSpPr>
        <a:xfrm>
          <a:off x="0" y="0"/>
          <a:ext cx="0" cy="0"/>
          <a:chOff x="0" y="0"/>
          <a:chExt cx="0" cy="0"/>
        </a:xfrm>
      </p:grpSpPr>
      <p:sp>
        <p:nvSpPr>
          <p:cNvPr id="106" name="Google Shape;106;p21"/>
          <p:cNvSpPr/>
          <p:nvPr>
            <p:ph idx="2" type="pic"/>
          </p:nvPr>
        </p:nvSpPr>
        <p:spPr>
          <a:xfrm>
            <a:off x="5143320" y="244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7" name="Google Shape;107;p21"/>
          <p:cNvSpPr/>
          <p:nvPr>
            <p:ph idx="3" type="pic"/>
          </p:nvPr>
        </p:nvSpPr>
        <p:spPr>
          <a:xfrm>
            <a:off x="3462181" y="17389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8" name="Google Shape;108;p21"/>
          <p:cNvSpPr/>
          <p:nvPr>
            <p:ph idx="4" type="pic"/>
          </p:nvPr>
        </p:nvSpPr>
        <p:spPr>
          <a:xfrm>
            <a:off x="1758094" y="3436823"/>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9" name="Google Shape;109;p21"/>
          <p:cNvSpPr txBox="1"/>
          <p:nvPr>
            <p:ph idx="1" type="body"/>
          </p:nvPr>
        </p:nvSpPr>
        <p:spPr>
          <a:xfrm>
            <a:off x="90210" y="1702254"/>
            <a:ext cx="3335700" cy="17145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0" name="Google Shape;110;p21"/>
          <p:cNvSpPr txBox="1"/>
          <p:nvPr>
            <p:ph type="title"/>
          </p:nvPr>
        </p:nvSpPr>
        <p:spPr>
          <a:xfrm>
            <a:off x="203069" y="222890"/>
            <a:ext cx="31839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3000"/>
              <a:buFont typeface="Montserrat"/>
              <a:buNone/>
              <a:defRPr sz="3000">
                <a:solidFill>
                  <a:srgbClr val="7030A0"/>
                </a:solidFill>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11" name="Google Shape;111;p21"/>
          <p:cNvCxnSpPr/>
          <p:nvPr/>
        </p:nvCxnSpPr>
        <p:spPr>
          <a:xfrm>
            <a:off x="686934" y="1176790"/>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12" name="Google Shape;112;p21"/>
          <p:cNvSpPr/>
          <p:nvPr/>
        </p:nvSpPr>
        <p:spPr>
          <a:xfrm>
            <a:off x="-1015" y="1164913"/>
            <a:ext cx="691200" cy="23700"/>
          </a:xfrm>
          <a:prstGeom prst="rect">
            <a:avLst/>
          </a:prstGeom>
          <a:gradFill>
            <a:gsLst>
              <a:gs pos="0">
                <a:srgbClr val="7030A0"/>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highlight>
                <a:srgbClr val="800080"/>
              </a:highlight>
              <a:latin typeface="PT Serif"/>
              <a:ea typeface="PT Serif"/>
              <a:cs typeface="PT Serif"/>
              <a:sym typeface="PT Serif"/>
            </a:endParaRPr>
          </a:p>
        </p:txBody>
      </p:sp>
      <p:sp>
        <p:nvSpPr>
          <p:cNvPr id="113" name="Google Shape;113;p21"/>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
        <p:nvSpPr>
          <p:cNvPr id="114" name="Google Shape;114;p21"/>
          <p:cNvSpPr txBox="1"/>
          <p:nvPr>
            <p:ph idx="5" type="body"/>
          </p:nvPr>
        </p:nvSpPr>
        <p:spPr>
          <a:xfrm>
            <a:off x="3450943" y="3453492"/>
            <a:ext cx="33357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5" name="Google Shape;115;p21"/>
          <p:cNvSpPr txBox="1"/>
          <p:nvPr>
            <p:ph idx="6" type="body"/>
          </p:nvPr>
        </p:nvSpPr>
        <p:spPr>
          <a:xfrm>
            <a:off x="6810196" y="39188"/>
            <a:ext cx="21306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7)">
  <p:cSld name="Devices (7)">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b="0" l="0" r="0" t="0"/>
          <a:stretch/>
        </p:blipFill>
        <p:spPr>
          <a:xfrm>
            <a:off x="5487912" y="622886"/>
            <a:ext cx="3083576" cy="4298608"/>
          </a:xfrm>
          <a:prstGeom prst="rect">
            <a:avLst/>
          </a:prstGeom>
          <a:noFill/>
          <a:ln>
            <a:noFill/>
          </a:ln>
        </p:spPr>
      </p:pic>
      <p:sp>
        <p:nvSpPr>
          <p:cNvPr id="118" name="Google Shape;118;p22"/>
          <p:cNvSpPr txBox="1"/>
          <p:nvPr>
            <p:ph idx="1" type="body"/>
          </p:nvPr>
        </p:nvSpPr>
        <p:spPr>
          <a:xfrm>
            <a:off x="668616" y="2246379"/>
            <a:ext cx="3499500" cy="11172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9" name="Google Shape;119;p22"/>
          <p:cNvSpPr txBox="1"/>
          <p:nvPr>
            <p:ph type="title"/>
          </p:nvPr>
        </p:nvSpPr>
        <p:spPr>
          <a:xfrm>
            <a:off x="661591" y="1081518"/>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20" name="Google Shape;120;p22"/>
          <p:cNvCxnSpPr/>
          <p:nvPr/>
        </p:nvCxnSpPr>
        <p:spPr>
          <a:xfrm>
            <a:off x="686934" y="1913599"/>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21" name="Google Shape;121;p22"/>
          <p:cNvSpPr/>
          <p:nvPr/>
        </p:nvSpPr>
        <p:spPr>
          <a:xfrm>
            <a:off x="-1015" y="190172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122" name="Google Shape;122;p22"/>
          <p:cNvSpPr/>
          <p:nvPr>
            <p:ph idx="2" type="pic"/>
          </p:nvPr>
        </p:nvSpPr>
        <p:spPr>
          <a:xfrm>
            <a:off x="5772398" y="989229"/>
            <a:ext cx="2476200" cy="33024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3" name="Google Shape;123;p22"/>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633413" y="357188"/>
            <a:ext cx="7877100" cy="857400"/>
          </a:xfrm>
          <a:prstGeom prst="rect">
            <a:avLst/>
          </a:prstGeom>
          <a:noFill/>
          <a:ln>
            <a:noFill/>
          </a:ln>
        </p:spPr>
        <p:txBody>
          <a:bodyPr anchorCtr="0" anchor="ctr" bIns="19050" lIns="19050" spcFirstLastPara="1" rIns="19050" wrap="square" tIns="19050">
            <a:normAutofit/>
          </a:bodyPr>
          <a:lstStyle>
            <a:lvl1pPr lvl="0" marR="0" rtl="0" algn="l">
              <a:lnSpc>
                <a:spcPct val="100000"/>
              </a:lnSpc>
              <a:spcBef>
                <a:spcPts val="0"/>
              </a:spcBef>
              <a:spcAft>
                <a:spcPts val="0"/>
              </a:spcAft>
              <a:buClr>
                <a:srgbClr val="7030A0"/>
              </a:buClr>
              <a:buSzPts val="3400"/>
              <a:buFont typeface="Montserrat"/>
              <a:buNone/>
              <a:defRPr b="1" i="0" sz="3400" u="none" cap="none" strike="noStrike">
                <a:solidFill>
                  <a:srgbClr val="7030A0"/>
                </a:solidFill>
                <a:latin typeface="Montserrat"/>
                <a:ea typeface="Montserrat"/>
                <a:cs typeface="Montserrat"/>
                <a:sym typeface="Montserrat"/>
              </a:defRPr>
            </a:lvl1pPr>
            <a:lvl2pPr lvl="1"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2pPr>
            <a:lvl3pPr lvl="2"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3pPr>
            <a:lvl4pPr lvl="3"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4pPr>
            <a:lvl5pPr lvl="4"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5pPr>
            <a:lvl6pPr lvl="5"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6pPr>
            <a:lvl7pPr lvl="6"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7pPr>
            <a:lvl8pPr lvl="7"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8pPr>
            <a:lvl9pPr lvl="8"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9pPr>
          </a:lstStyle>
          <a:p/>
        </p:txBody>
      </p:sp>
      <p:sp>
        <p:nvSpPr>
          <p:cNvPr id="64" name="Google Shape;64;p15"/>
          <p:cNvSpPr txBox="1"/>
          <p:nvPr>
            <p:ph idx="1" type="body"/>
          </p:nvPr>
        </p:nvSpPr>
        <p:spPr>
          <a:xfrm>
            <a:off x="633413" y="1214438"/>
            <a:ext cx="7877100" cy="3452700"/>
          </a:xfrm>
          <a:prstGeom prst="rect">
            <a:avLst/>
          </a:prstGeom>
          <a:noFill/>
          <a:ln>
            <a:noFill/>
          </a:ln>
        </p:spPr>
        <p:txBody>
          <a:bodyPr anchorCtr="0" anchor="ctr" bIns="19050" lIns="19050" spcFirstLastPara="1" rIns="19050" wrap="square" tIns="19050">
            <a:normAutofit/>
          </a:bodyPr>
          <a:lstStyle>
            <a:lvl1pPr indent="-273050" lvl="0" marL="4572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indent="-273050" lvl="1" marL="9144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indent="-273050" lvl="2" marL="13716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indent="-273050" lvl="3" marL="18288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indent="-273050" lvl="4" marL="22860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indent="-273050" lvl="5" marL="27432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indent="-273050" lvl="6" marL="32004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indent="-273050" lvl="7" marL="36576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indent="-273050" lvl="8" marL="41148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5" name="Google Shape;65;p15"/>
          <p:cNvSpPr txBox="1"/>
          <p:nvPr>
            <p:ph idx="12" type="sldNum"/>
          </p:nvPr>
        </p:nvSpPr>
        <p:spPr>
          <a:xfrm>
            <a:off x="8377126" y="4794885"/>
            <a:ext cx="38400" cy="2463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1pPr>
            <a:lvl2pPr indent="0" lvl="1"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2pPr>
            <a:lvl3pPr indent="0" lvl="2"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3pPr>
            <a:lvl4pPr indent="0" lvl="3"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4pPr>
            <a:lvl5pPr indent="0" lvl="4"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5pPr>
            <a:lvl6pPr indent="0" lvl="5"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6pPr>
            <a:lvl7pPr indent="0" lvl="6"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7pPr>
            <a:lvl8pPr indent="0" lvl="7"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8pPr>
            <a:lvl9pPr indent="0" lvl="8"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9pPr>
          </a:lstStyle>
          <a:p>
            <a:pPr indent="0" lvl="0" marL="0" rtl="0" algn="ctr">
              <a:spcBef>
                <a:spcPts val="0"/>
              </a:spcBef>
              <a:spcAft>
                <a:spcPts val="0"/>
              </a:spcAft>
              <a:buNone/>
            </a:pPr>
            <a:r>
              <a:t/>
            </a:r>
            <a:endParaRPr/>
          </a:p>
        </p:txBody>
      </p:sp>
      <p:sp>
        <p:nvSpPr>
          <p:cNvPr id="66" name="Google Shape;66;p15"/>
          <p:cNvSpPr txBox="1"/>
          <p:nvPr/>
        </p:nvSpPr>
        <p:spPr>
          <a:xfrm>
            <a:off x="3794862" y="4812118"/>
            <a:ext cx="1554300" cy="2448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World Book, Inc.  </a:t>
            </a:r>
            <a:endParaRPr sz="500"/>
          </a:p>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Proprietary and Confidential</a:t>
            </a:r>
            <a:endParaRPr sz="500"/>
          </a:p>
        </p:txBody>
      </p:sp>
      <p:sp>
        <p:nvSpPr>
          <p:cNvPr id="67" name="Google Shape;67;p15"/>
          <p:cNvSpPr txBox="1"/>
          <p:nvPr/>
        </p:nvSpPr>
        <p:spPr>
          <a:xfrm>
            <a:off x="7292611" y="4786313"/>
            <a:ext cx="989400" cy="3156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515252"/>
              </a:buClr>
              <a:buSzPts val="700"/>
              <a:buFont typeface="PT Serif"/>
              <a:buNone/>
            </a:pPr>
            <a:r>
              <a:t/>
            </a:r>
            <a:endParaRPr b="0" i="0" sz="7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0.jpg"/><Relationship Id="rId9" Type="http://schemas.openxmlformats.org/officeDocument/2006/relationships/image" Target="../media/image11.png"/><Relationship Id="rId5" Type="http://schemas.openxmlformats.org/officeDocument/2006/relationships/image" Target="../media/image1.jpg"/><Relationship Id="rId6" Type="http://schemas.openxmlformats.org/officeDocument/2006/relationships/image" Target="../media/image8.png"/><Relationship Id="rId7" Type="http://schemas.openxmlformats.org/officeDocument/2006/relationships/image" Target="../media/image5.jp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s://infohio.org/component/zoo/item/webquest-wbkids-70022" TargetMode="External"/><Relationship Id="rId4" Type="http://schemas.openxmlformats.org/officeDocument/2006/relationships/hyperlink" Target="https://www.infohio.org/blog/item/using-world-book-webquests-for-print-and-digital-instruction" TargetMode="External"/><Relationship Id="rId5" Type="http://schemas.openxmlformats.org/officeDocument/2006/relationships/hyperlink" Target="https://www.infohio.org/educator-tools" TargetMode="External"/><Relationship Id="rId6" Type="http://schemas.openxmlformats.org/officeDocument/2006/relationships/image" Target="../media/image26.png"/><Relationship Id="rId7"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hyperlink" Target="https://www.worldbookonline.com/training/how-to/how-to-find-material-by-standard.htm" TargetMode="External"/><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http://www.youtube.com/watch?v=ExcysmGa_sg" TargetMode="Externa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www.worldbookonline.com/training/free-resources/free-resources-index.htm" TargetMode="External"/><Relationship Id="rId4" Type="http://schemas.openxmlformats.org/officeDocument/2006/relationships/hyperlink" Target="https://www.worldbookonline.com/training/products/advanced/advanced-index.htm" TargetMode="External"/><Relationship Id="rId5" Type="http://schemas.openxmlformats.org/officeDocument/2006/relationships/hyperlink" Target="https://www.worldbookonline.com/training/assets/distance-learning/lesson_ideas_advanced.pdf" TargetMode="External"/><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s://www.worldbookonline.com/training/products/advanced/how-to/advanced-how-to-create-pathfinders.htm"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cxnSp>
        <p:nvCxnSpPr>
          <p:cNvPr id="128" name="Google Shape;128;p23"/>
          <p:cNvCxnSpPr/>
          <p:nvPr/>
        </p:nvCxnSpPr>
        <p:spPr>
          <a:xfrm>
            <a:off x="2383228" y="2571761"/>
            <a:ext cx="595200" cy="0"/>
          </a:xfrm>
          <a:prstGeom prst="straightConnector1">
            <a:avLst/>
          </a:prstGeom>
          <a:noFill/>
          <a:ln cap="flat" cmpd="sng" w="63500">
            <a:solidFill>
              <a:srgbClr val="E8E9EB"/>
            </a:solidFill>
            <a:prstDash val="solid"/>
            <a:miter lim="400000"/>
            <a:headEnd len="sm" w="sm" type="none"/>
            <a:tailEnd len="sm" w="sm" type="none"/>
          </a:ln>
        </p:spPr>
      </p:cxnSp>
      <p:sp>
        <p:nvSpPr>
          <p:cNvPr id="129" name="Google Shape;129;p23"/>
          <p:cNvSpPr txBox="1"/>
          <p:nvPr/>
        </p:nvSpPr>
        <p:spPr>
          <a:xfrm>
            <a:off x="2815739" y="4248864"/>
            <a:ext cx="38400" cy="177000"/>
          </a:xfrm>
          <a:prstGeom prst="rect">
            <a:avLst/>
          </a:prstGeom>
          <a:noFill/>
          <a:ln>
            <a:noFill/>
          </a:ln>
        </p:spPr>
        <p:txBody>
          <a:bodyPr anchorCtr="0" anchor="ctr" bIns="19050" lIns="19050" spcFirstLastPara="1" rIns="19050" wrap="square" tIns="19050">
            <a:spAutoFit/>
          </a:bodyPr>
          <a:lstStyle/>
          <a:p>
            <a:pPr indent="0" lvl="0" marL="0" marR="0" rtl="0" algn="ctr">
              <a:lnSpc>
                <a:spcPct val="150000"/>
              </a:lnSpc>
              <a:spcBef>
                <a:spcPts val="0"/>
              </a:spcBef>
              <a:spcAft>
                <a:spcPts val="0"/>
              </a:spcAft>
              <a:buClr>
                <a:srgbClr val="515252"/>
              </a:buClr>
              <a:buSzPts val="900"/>
              <a:buFont typeface="PT Serif"/>
              <a:buNone/>
            </a:pPr>
            <a:r>
              <a:t/>
            </a:r>
            <a:endParaRPr b="0" i="0" sz="900" u="none" cap="none" strike="noStrike">
              <a:solidFill>
                <a:srgbClr val="515252"/>
              </a:solidFill>
              <a:latin typeface="PT Serif"/>
              <a:ea typeface="PT Serif"/>
              <a:cs typeface="PT Serif"/>
              <a:sym typeface="PT Serif"/>
            </a:endParaRPr>
          </a:p>
        </p:txBody>
      </p:sp>
      <p:pic>
        <p:nvPicPr>
          <p:cNvPr id="130" name="Google Shape;130;p23"/>
          <p:cNvPicPr preferRelativeResize="0"/>
          <p:nvPr>
            <p:ph idx="4" type="pic"/>
          </p:nvPr>
        </p:nvPicPr>
        <p:blipFill rotWithShape="1">
          <a:blip r:embed="rId3">
            <a:alphaModFix/>
          </a:blip>
          <a:srcRect b="0" l="26133" r="26133" t="0"/>
          <a:stretch/>
        </p:blipFill>
        <p:spPr>
          <a:xfrm>
            <a:off x="5720411" y="1761001"/>
            <a:ext cx="1524000" cy="2156700"/>
          </a:xfrm>
          <a:prstGeom prst="rect">
            <a:avLst/>
          </a:prstGeom>
          <a:noFill/>
          <a:ln>
            <a:noFill/>
          </a:ln>
        </p:spPr>
      </p:pic>
      <p:pic>
        <p:nvPicPr>
          <p:cNvPr id="131" name="Google Shape;131;p23"/>
          <p:cNvPicPr preferRelativeResize="0"/>
          <p:nvPr>
            <p:ph idx="6" type="pic"/>
          </p:nvPr>
        </p:nvPicPr>
        <p:blipFill rotWithShape="1">
          <a:blip r:embed="rId4">
            <a:alphaModFix/>
          </a:blip>
          <a:srcRect b="2226" l="0" r="0" t="2226"/>
          <a:stretch/>
        </p:blipFill>
        <p:spPr>
          <a:xfrm>
            <a:off x="7208875" y="2667425"/>
            <a:ext cx="1953600" cy="1244100"/>
          </a:xfrm>
          <a:prstGeom prst="rect">
            <a:avLst/>
          </a:prstGeom>
          <a:noFill/>
          <a:ln>
            <a:noFill/>
          </a:ln>
        </p:spPr>
      </p:pic>
      <p:pic>
        <p:nvPicPr>
          <p:cNvPr descr="A person using a computer sitting on top of a table&#10;&#10;Description automatically generated" id="132" name="Google Shape;132;p23"/>
          <p:cNvPicPr preferRelativeResize="0"/>
          <p:nvPr>
            <p:ph idx="2" type="pic"/>
          </p:nvPr>
        </p:nvPicPr>
        <p:blipFill rotWithShape="1">
          <a:blip r:embed="rId5">
            <a:alphaModFix/>
          </a:blip>
          <a:srcRect b="0" l="0" r="0" t="0"/>
          <a:stretch/>
        </p:blipFill>
        <p:spPr>
          <a:xfrm>
            <a:off x="5715275" y="0"/>
            <a:ext cx="1522200" cy="1766400"/>
          </a:xfrm>
          <a:prstGeom prst="rect">
            <a:avLst/>
          </a:prstGeom>
          <a:noFill/>
          <a:ln>
            <a:noFill/>
          </a:ln>
        </p:spPr>
      </p:pic>
      <p:sp>
        <p:nvSpPr>
          <p:cNvPr id="133" name="Google Shape;133;p23"/>
          <p:cNvSpPr/>
          <p:nvPr>
            <p:ph idx="5" type="pic"/>
          </p:nvPr>
        </p:nvSpPr>
        <p:spPr>
          <a:xfrm>
            <a:off x="5715266" y="3911534"/>
            <a:ext cx="3444900" cy="1239000"/>
          </a:xfrm>
          <a:prstGeom prst="rect">
            <a:avLst/>
          </a:prstGeom>
          <a:noFill/>
          <a:ln>
            <a:noFill/>
          </a:ln>
        </p:spPr>
        <p:txBody>
          <a:bodyPr anchorCtr="0" anchor="t" bIns="34275" lIns="34275" spcFirstLastPara="1" rIns="34275" wrap="square" tIns="34275">
            <a:noAutofit/>
          </a:bodyPr>
          <a:lstStyle/>
          <a:p>
            <a:pPr indent="0" lvl="0" marL="0" rtl="0" algn="l">
              <a:spcBef>
                <a:spcPts val="2000"/>
              </a:spcBef>
              <a:spcAft>
                <a:spcPts val="0"/>
              </a:spcAft>
              <a:buNone/>
            </a:pPr>
            <a:r>
              <a:t/>
            </a:r>
            <a:endParaRPr/>
          </a:p>
        </p:txBody>
      </p:sp>
      <p:pic>
        <p:nvPicPr>
          <p:cNvPr id="134" name="Google Shape;134;p23"/>
          <p:cNvPicPr preferRelativeResize="0"/>
          <p:nvPr/>
        </p:nvPicPr>
        <p:blipFill rotWithShape="1">
          <a:blip r:embed="rId6">
            <a:alphaModFix/>
          </a:blip>
          <a:srcRect b="0" l="0" r="0" t="0"/>
          <a:stretch/>
        </p:blipFill>
        <p:spPr>
          <a:xfrm>
            <a:off x="5720411" y="3913874"/>
            <a:ext cx="3426995" cy="1232391"/>
          </a:xfrm>
          <a:prstGeom prst="rect">
            <a:avLst/>
          </a:prstGeom>
          <a:noFill/>
          <a:ln>
            <a:noFill/>
          </a:ln>
        </p:spPr>
      </p:pic>
      <p:pic>
        <p:nvPicPr>
          <p:cNvPr id="135" name="Google Shape;135;p23"/>
          <p:cNvPicPr preferRelativeResize="0"/>
          <p:nvPr>
            <p:ph idx="3" type="pic"/>
          </p:nvPr>
        </p:nvPicPr>
        <p:blipFill rotWithShape="1">
          <a:blip r:embed="rId7">
            <a:alphaModFix/>
          </a:blip>
          <a:srcRect b="0" l="11814" r="40489" t="0"/>
          <a:stretch/>
        </p:blipFill>
        <p:spPr>
          <a:xfrm>
            <a:off x="7227475" y="0"/>
            <a:ext cx="1916400" cy="2679900"/>
          </a:xfrm>
          <a:prstGeom prst="rect">
            <a:avLst/>
          </a:prstGeom>
          <a:noFill/>
          <a:ln>
            <a:noFill/>
          </a:ln>
        </p:spPr>
      </p:pic>
      <p:sp>
        <p:nvSpPr>
          <p:cNvPr id="136" name="Google Shape;136;p23"/>
          <p:cNvSpPr txBox="1"/>
          <p:nvPr/>
        </p:nvSpPr>
        <p:spPr>
          <a:xfrm>
            <a:off x="533575" y="190500"/>
            <a:ext cx="4294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900">
                <a:solidFill>
                  <a:srgbClr val="3E5A90"/>
                </a:solidFill>
                <a:latin typeface="Montserrat"/>
                <a:ea typeface="Montserrat"/>
                <a:cs typeface="Montserrat"/>
                <a:sym typeface="Montserrat"/>
              </a:rPr>
              <a:t>World Book</a:t>
            </a:r>
            <a:endParaRPr b="1" sz="3900">
              <a:solidFill>
                <a:srgbClr val="3E5A90"/>
              </a:solidFill>
              <a:latin typeface="Montserrat"/>
              <a:ea typeface="Montserrat"/>
              <a:cs typeface="Montserrat"/>
              <a:sym typeface="Montserrat"/>
            </a:endParaRPr>
          </a:p>
          <a:p>
            <a:pPr indent="0" lvl="0" marL="0" rtl="0" algn="ctr">
              <a:spcBef>
                <a:spcPts val="0"/>
              </a:spcBef>
              <a:spcAft>
                <a:spcPts val="0"/>
              </a:spcAft>
              <a:buNone/>
            </a:pPr>
            <a:r>
              <a:rPr b="1" lang="en" sz="3900">
                <a:solidFill>
                  <a:srgbClr val="3E5A90"/>
                </a:solidFill>
                <a:latin typeface="Montserrat"/>
                <a:ea typeface="Montserrat"/>
                <a:cs typeface="Montserrat"/>
                <a:sym typeface="Montserrat"/>
              </a:rPr>
              <a:t>Advanced</a:t>
            </a:r>
            <a:endParaRPr sz="3900">
              <a:solidFill>
                <a:srgbClr val="3E5A90"/>
              </a:solidFill>
            </a:endParaRPr>
          </a:p>
        </p:txBody>
      </p:sp>
      <p:sp>
        <p:nvSpPr>
          <p:cNvPr id="137" name="Google Shape;137;p23"/>
          <p:cNvSpPr/>
          <p:nvPr/>
        </p:nvSpPr>
        <p:spPr>
          <a:xfrm>
            <a:off x="594025" y="2736775"/>
            <a:ext cx="4173600" cy="269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500"/>
              <a:buFont typeface="Montserrat"/>
              <a:buNone/>
            </a:pPr>
            <a:r>
              <a:rPr b="0" i="0" lang="en" sz="1500" u="none" cap="none" strike="noStrike">
                <a:solidFill>
                  <a:srgbClr val="515252"/>
                </a:solidFill>
                <a:latin typeface="Montserrat"/>
                <a:ea typeface="Montserrat"/>
                <a:cs typeface="Montserrat"/>
                <a:sym typeface="Montserrat"/>
              </a:rPr>
              <a:t>Research • Teaching • Academic Success</a:t>
            </a:r>
            <a:endParaRPr b="0" i="0" sz="1500" u="none" cap="none" strike="noStrike">
              <a:solidFill>
                <a:srgbClr val="515252"/>
              </a:solidFill>
              <a:latin typeface="Montserrat"/>
              <a:ea typeface="Montserrat"/>
              <a:cs typeface="Montserrat"/>
              <a:sym typeface="Montserrat"/>
            </a:endParaRPr>
          </a:p>
        </p:txBody>
      </p:sp>
      <p:pic>
        <p:nvPicPr>
          <p:cNvPr id="138" name="Google Shape;138;p23"/>
          <p:cNvPicPr preferRelativeResize="0"/>
          <p:nvPr/>
        </p:nvPicPr>
        <p:blipFill>
          <a:blip r:embed="rId8">
            <a:alphaModFix/>
          </a:blip>
          <a:stretch>
            <a:fillRect/>
          </a:stretch>
        </p:blipFill>
        <p:spPr>
          <a:xfrm>
            <a:off x="2238396" y="1575900"/>
            <a:ext cx="830825" cy="830825"/>
          </a:xfrm>
          <a:prstGeom prst="rect">
            <a:avLst/>
          </a:prstGeom>
          <a:noFill/>
          <a:ln>
            <a:noFill/>
          </a:ln>
        </p:spPr>
      </p:pic>
      <p:pic>
        <p:nvPicPr>
          <p:cNvPr id="139" name="Google Shape;139;p23"/>
          <p:cNvPicPr preferRelativeResize="0"/>
          <p:nvPr/>
        </p:nvPicPr>
        <p:blipFill>
          <a:blip r:embed="rId9">
            <a:alphaModFix/>
          </a:blip>
          <a:stretch>
            <a:fillRect/>
          </a:stretch>
        </p:blipFill>
        <p:spPr>
          <a:xfrm>
            <a:off x="248412" y="3684700"/>
            <a:ext cx="5173100" cy="1305350"/>
          </a:xfrm>
          <a:prstGeom prst="rect">
            <a:avLst/>
          </a:prstGeom>
          <a:noFill/>
          <a:ln>
            <a:noFill/>
          </a:ln>
        </p:spPr>
      </p:pic>
    </p:spTree>
  </p:cSld>
  <p:clrMapOvr>
    <a:masterClrMapping/>
  </p:clrMapOvr>
  <mc:AlternateContent>
    <mc:Choice Requires="p14">
      <p:transition spd="slow" p14:dur="175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3E5A90"/>
                </a:solidFill>
              </a:rPr>
              <a:t>Tools to elevate learning</a:t>
            </a:r>
            <a:endParaRPr sz="4470">
              <a:solidFill>
                <a:srgbClr val="3E5A90"/>
              </a:solidFill>
            </a:endParaRPr>
          </a:p>
        </p:txBody>
      </p:sp>
      <p:pic>
        <p:nvPicPr>
          <p:cNvPr id="206" name="Google Shape;206;p32"/>
          <p:cNvPicPr preferRelativeResize="0"/>
          <p:nvPr/>
        </p:nvPicPr>
        <p:blipFill>
          <a:blip r:embed="rId3">
            <a:alphaModFix/>
          </a:blip>
          <a:stretch>
            <a:fillRect/>
          </a:stretch>
        </p:blipFill>
        <p:spPr>
          <a:xfrm>
            <a:off x="5461900" y="975450"/>
            <a:ext cx="4756028" cy="3078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3"/>
          <p:cNvSpPr/>
          <p:nvPr/>
        </p:nvSpPr>
        <p:spPr>
          <a:xfrm>
            <a:off x="549332" y="1573292"/>
            <a:ext cx="4668600" cy="3570300"/>
          </a:xfrm>
          <a:prstGeom prst="rect">
            <a:avLst/>
          </a:prstGeom>
          <a:noFill/>
          <a:ln>
            <a:noFill/>
          </a:ln>
        </p:spPr>
        <p:txBody>
          <a:bodyPr anchorCtr="0" anchor="ctr" bIns="19050" lIns="19050" spcFirstLastPara="1" rIns="19050" wrap="square" tIns="19050">
            <a:noAutofit/>
          </a:bodyPr>
          <a:lstStyle/>
          <a:p>
            <a:pPr indent="-254000" lvl="0" marL="254000" marR="0" rtl="0" algn="l">
              <a:lnSpc>
                <a:spcPct val="100000"/>
              </a:lnSpc>
              <a:spcBef>
                <a:spcPts val="0"/>
              </a:spcBef>
              <a:spcAft>
                <a:spcPts val="0"/>
              </a:spcAft>
              <a:buClr>
                <a:srgbClr val="515252"/>
              </a:buClr>
              <a:buSzPts val="1400"/>
              <a:buFont typeface="Arial"/>
              <a:buChar char="•"/>
            </a:pPr>
            <a:r>
              <a:rPr i="0" lang="en" sz="1400" u="none" cap="none" strike="noStrike">
                <a:solidFill>
                  <a:srgbClr val="515252"/>
                </a:solidFill>
              </a:rPr>
              <a:t>The</a:t>
            </a:r>
            <a:r>
              <a:rPr b="1" i="0" lang="en" sz="1400" u="none" cap="none" strike="noStrike">
                <a:solidFill>
                  <a:srgbClr val="515252"/>
                </a:solidFill>
              </a:rPr>
              <a:t> built-in read-aloud</a:t>
            </a:r>
            <a:r>
              <a:rPr i="0" lang="en" sz="1400" u="none" cap="none" strike="noStrike">
                <a:solidFill>
                  <a:srgbClr val="515252"/>
                </a:solidFill>
              </a:rPr>
              <a:t> function includes a word-by-word highlight while reading to help with pronunciation and understanding new words in context. </a:t>
            </a:r>
            <a:endParaRPr sz="500"/>
          </a:p>
          <a:p>
            <a:pPr indent="0" lvl="0" marL="0" marR="0" rtl="0" algn="l">
              <a:lnSpc>
                <a:spcPct val="100000"/>
              </a:lnSpc>
              <a:spcBef>
                <a:spcPts val="0"/>
              </a:spcBef>
              <a:spcAft>
                <a:spcPts val="0"/>
              </a:spcAft>
              <a:buClr>
                <a:srgbClr val="515252"/>
              </a:buClr>
              <a:buSzPts val="1400"/>
              <a:buFont typeface="Montserrat"/>
              <a:buNone/>
            </a:pPr>
            <a:r>
              <a:t/>
            </a:r>
            <a:endParaRPr i="0" sz="1400" u="none" cap="none" strike="noStrike">
              <a:solidFill>
                <a:srgbClr val="515252"/>
              </a:solidFill>
            </a:endParaRPr>
          </a:p>
          <a:p>
            <a:pPr indent="-254000" lvl="0" marL="254000" marR="0" rtl="0" algn="l">
              <a:lnSpc>
                <a:spcPct val="100000"/>
              </a:lnSpc>
              <a:spcBef>
                <a:spcPts val="0"/>
              </a:spcBef>
              <a:spcAft>
                <a:spcPts val="0"/>
              </a:spcAft>
              <a:buClr>
                <a:srgbClr val="515252"/>
              </a:buClr>
              <a:buSzPts val="1400"/>
              <a:buChar char="•"/>
            </a:pPr>
            <a:r>
              <a:rPr i="0" lang="en" sz="1400" u="none" cap="none" strike="noStrike">
                <a:solidFill>
                  <a:srgbClr val="515252"/>
                </a:solidFill>
              </a:rPr>
              <a:t>Double click any word for a pop-out dictionary definition.</a:t>
            </a:r>
            <a:endParaRPr sz="500"/>
          </a:p>
          <a:p>
            <a:pPr indent="0" lvl="0" marL="0" marR="0" rtl="0" algn="l">
              <a:lnSpc>
                <a:spcPct val="100000"/>
              </a:lnSpc>
              <a:spcBef>
                <a:spcPts val="0"/>
              </a:spcBef>
              <a:spcAft>
                <a:spcPts val="0"/>
              </a:spcAft>
              <a:buClr>
                <a:srgbClr val="515252"/>
              </a:buClr>
              <a:buSzPts val="1400"/>
              <a:buFont typeface="PT Serif"/>
              <a:buNone/>
            </a:pPr>
            <a:r>
              <a:rPr i="0" lang="en" sz="1400" u="none" cap="none" strike="noStrike">
                <a:solidFill>
                  <a:srgbClr val="515252"/>
                </a:solidFill>
              </a:rPr>
              <a:t> </a:t>
            </a:r>
            <a:endParaRPr sz="500"/>
          </a:p>
          <a:p>
            <a:pPr indent="-254000" lvl="0" marL="254000" marR="0" rtl="0" algn="l">
              <a:lnSpc>
                <a:spcPct val="100000"/>
              </a:lnSpc>
              <a:spcBef>
                <a:spcPts val="0"/>
              </a:spcBef>
              <a:spcAft>
                <a:spcPts val="0"/>
              </a:spcAft>
              <a:buClr>
                <a:srgbClr val="515252"/>
              </a:buClr>
              <a:buSzPts val="1400"/>
              <a:buFont typeface="Arial"/>
              <a:buChar char="•"/>
            </a:pPr>
            <a:r>
              <a:rPr i="0" lang="en" sz="1400" u="none" cap="none" strike="noStrike">
                <a:solidFill>
                  <a:srgbClr val="515252"/>
                </a:solidFill>
              </a:rPr>
              <a:t>Every article can be translated into over </a:t>
            </a:r>
            <a:r>
              <a:rPr b="1" i="0" lang="en" sz="1400" u="none" cap="none" strike="noStrike">
                <a:solidFill>
                  <a:srgbClr val="515252"/>
                </a:solidFill>
              </a:rPr>
              <a:t>100 languages</a:t>
            </a:r>
            <a:r>
              <a:rPr i="0" lang="en" sz="1400" u="none" cap="none" strike="noStrike">
                <a:solidFill>
                  <a:srgbClr val="515252"/>
                </a:solidFill>
              </a:rPr>
              <a:t>.</a:t>
            </a:r>
            <a:endParaRPr sz="500"/>
          </a:p>
          <a:p>
            <a:pPr indent="0" lvl="0" marL="0" marR="0" rtl="0" algn="l">
              <a:lnSpc>
                <a:spcPct val="100000"/>
              </a:lnSpc>
              <a:spcBef>
                <a:spcPts val="0"/>
              </a:spcBef>
              <a:spcAft>
                <a:spcPts val="0"/>
              </a:spcAft>
              <a:buClr>
                <a:srgbClr val="515252"/>
              </a:buClr>
              <a:buSzPts val="1400"/>
              <a:buFont typeface="Montserrat"/>
              <a:buNone/>
            </a:pPr>
            <a:r>
              <a:t/>
            </a:r>
            <a:endParaRPr i="0" sz="1400" u="none" cap="none" strike="noStrike">
              <a:solidFill>
                <a:srgbClr val="515252"/>
              </a:solidFill>
            </a:endParaRPr>
          </a:p>
          <a:p>
            <a:pPr indent="-254000" lvl="0" marL="254000" marR="0" rtl="0" algn="l">
              <a:lnSpc>
                <a:spcPct val="100000"/>
              </a:lnSpc>
              <a:spcBef>
                <a:spcPts val="0"/>
              </a:spcBef>
              <a:spcAft>
                <a:spcPts val="0"/>
              </a:spcAft>
              <a:buClr>
                <a:srgbClr val="515252"/>
              </a:buClr>
              <a:buSzPts val="1400"/>
              <a:buFont typeface="Arial"/>
              <a:buChar char="•"/>
            </a:pPr>
            <a:r>
              <a:rPr i="0" lang="en" sz="1400" u="none" cap="none" strike="noStrike">
                <a:solidFill>
                  <a:srgbClr val="515252"/>
                </a:solidFill>
              </a:rPr>
              <a:t>The </a:t>
            </a:r>
            <a:r>
              <a:rPr b="1" i="0" lang="en" sz="1400" u="none" cap="none" strike="noStrike">
                <a:solidFill>
                  <a:srgbClr val="515252"/>
                </a:solidFill>
              </a:rPr>
              <a:t>media </a:t>
            </a:r>
            <a:r>
              <a:rPr i="0" lang="en" sz="1400" u="none" cap="none" strike="noStrike">
                <a:solidFill>
                  <a:srgbClr val="515252"/>
                </a:solidFill>
              </a:rPr>
              <a:t>tab offers pictures, videos, and games on some articles. </a:t>
            </a:r>
            <a:endParaRPr sz="500"/>
          </a:p>
          <a:p>
            <a:pPr indent="0" lvl="0" marL="0" marR="0" rtl="0" algn="l">
              <a:lnSpc>
                <a:spcPct val="100000"/>
              </a:lnSpc>
              <a:spcBef>
                <a:spcPts val="0"/>
              </a:spcBef>
              <a:spcAft>
                <a:spcPts val="0"/>
              </a:spcAft>
              <a:buClr>
                <a:srgbClr val="515252"/>
              </a:buClr>
              <a:buSzPts val="1400"/>
              <a:buFont typeface="Montserrat"/>
              <a:buNone/>
            </a:pPr>
            <a:r>
              <a:t/>
            </a:r>
            <a:endParaRPr i="0" sz="1400" u="none" cap="none" strike="noStrike">
              <a:solidFill>
                <a:srgbClr val="515252"/>
              </a:solidFill>
            </a:endParaRPr>
          </a:p>
          <a:p>
            <a:pPr indent="-254000" lvl="0" marL="254000" marR="0" rtl="0" algn="l">
              <a:lnSpc>
                <a:spcPct val="100000"/>
              </a:lnSpc>
              <a:spcBef>
                <a:spcPts val="0"/>
              </a:spcBef>
              <a:spcAft>
                <a:spcPts val="0"/>
              </a:spcAft>
              <a:buClr>
                <a:srgbClr val="515252"/>
              </a:buClr>
              <a:buSzPts val="1400"/>
              <a:buFont typeface="Arial"/>
              <a:buChar char="•"/>
            </a:pPr>
            <a:r>
              <a:rPr i="0" lang="en" sz="1400" u="none" cap="none" strike="noStrike">
                <a:solidFill>
                  <a:srgbClr val="515252"/>
                </a:solidFill>
              </a:rPr>
              <a:t>The </a:t>
            </a:r>
            <a:r>
              <a:rPr b="1" i="0" lang="en" sz="1400" u="none" cap="none" strike="noStrike">
                <a:solidFill>
                  <a:srgbClr val="515252"/>
                </a:solidFill>
              </a:rPr>
              <a:t>Related </a:t>
            </a:r>
            <a:r>
              <a:rPr i="0" lang="en" sz="1400" u="none" cap="none" strike="noStrike">
                <a:solidFill>
                  <a:srgbClr val="515252"/>
                </a:solidFill>
              </a:rPr>
              <a:t>tab holds links to related articles, sources, and more.  </a:t>
            </a:r>
            <a:endParaRPr sz="500"/>
          </a:p>
          <a:p>
            <a:pPr indent="-165100" lvl="0" marL="254000" marR="0" rtl="0" algn="l">
              <a:lnSpc>
                <a:spcPct val="100000"/>
              </a:lnSpc>
              <a:spcBef>
                <a:spcPts val="0"/>
              </a:spcBef>
              <a:spcAft>
                <a:spcPts val="0"/>
              </a:spcAft>
              <a:buClr>
                <a:srgbClr val="515252"/>
              </a:buClr>
              <a:buSzPts val="1400"/>
              <a:buFont typeface="Arial"/>
              <a:buNone/>
            </a:pPr>
            <a:r>
              <a:t/>
            </a:r>
            <a:endParaRPr i="0" sz="1400" u="none" cap="none" strike="noStrike">
              <a:solidFill>
                <a:srgbClr val="515252"/>
              </a:solidFill>
            </a:endParaRPr>
          </a:p>
        </p:txBody>
      </p:sp>
      <p:sp>
        <p:nvSpPr>
          <p:cNvPr id="212" name="Google Shape;212;p33"/>
          <p:cNvSpPr txBox="1"/>
          <p:nvPr/>
        </p:nvSpPr>
        <p:spPr>
          <a:xfrm>
            <a:off x="596608" y="455730"/>
            <a:ext cx="3513600" cy="639900"/>
          </a:xfrm>
          <a:prstGeom prst="rect">
            <a:avLst/>
          </a:prstGeom>
          <a:noFill/>
          <a:ln>
            <a:noFill/>
          </a:ln>
        </p:spPr>
        <p:txBody>
          <a:bodyPr anchorCtr="0" anchor="ctr" bIns="19050" lIns="19050" spcFirstLastPara="1" rIns="19050" wrap="square" tIns="19050">
            <a:normAutofit/>
          </a:bodyPr>
          <a:lstStyle/>
          <a:p>
            <a:pPr indent="0" lvl="0" marL="0" marR="0" rtl="0" algn="l">
              <a:lnSpc>
                <a:spcPct val="100000"/>
              </a:lnSpc>
              <a:spcBef>
                <a:spcPts val="0"/>
              </a:spcBef>
              <a:spcAft>
                <a:spcPts val="0"/>
              </a:spcAft>
              <a:buClr>
                <a:srgbClr val="515252"/>
              </a:buClr>
              <a:buSzPts val="2600"/>
              <a:buFont typeface="Montserrat"/>
              <a:buNone/>
            </a:pPr>
            <a:r>
              <a:rPr b="0" i="0" lang="en" sz="2600" u="none" cap="none" strike="noStrike">
                <a:solidFill>
                  <a:srgbClr val="515252"/>
                </a:solidFill>
                <a:latin typeface="Montserrat"/>
                <a:ea typeface="Montserrat"/>
                <a:cs typeface="Montserrat"/>
                <a:sym typeface="Montserrat"/>
              </a:rPr>
              <a:t> </a:t>
            </a:r>
            <a:endParaRPr sz="500"/>
          </a:p>
        </p:txBody>
      </p:sp>
      <p:sp>
        <p:nvSpPr>
          <p:cNvPr id="213" name="Google Shape;213;p33"/>
          <p:cNvSpPr txBox="1"/>
          <p:nvPr>
            <p:ph type="title"/>
          </p:nvPr>
        </p:nvSpPr>
        <p:spPr>
          <a:xfrm>
            <a:off x="596602" y="396100"/>
            <a:ext cx="4226400" cy="6399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500"/>
              <a:buFont typeface="Montserrat"/>
              <a:buNone/>
            </a:pPr>
            <a:r>
              <a:rPr lang="en" sz="2488">
                <a:solidFill>
                  <a:srgbClr val="3E5A90"/>
                </a:solidFill>
              </a:rPr>
              <a:t>Articles include features to guide learners</a:t>
            </a:r>
            <a:endParaRPr sz="2488">
              <a:solidFill>
                <a:srgbClr val="3E5A90"/>
              </a:solidFill>
            </a:endParaRPr>
          </a:p>
        </p:txBody>
      </p:sp>
      <p:pic>
        <p:nvPicPr>
          <p:cNvPr descr="Graphical user interface, text, application, Word&#10;&#10;Description automatically generated" id="214" name="Google Shape;214;p33"/>
          <p:cNvPicPr preferRelativeResize="0"/>
          <p:nvPr>
            <p:ph idx="2" type="pic"/>
          </p:nvPr>
        </p:nvPicPr>
        <p:blipFill rotWithShape="1">
          <a:blip r:embed="rId3">
            <a:alphaModFix/>
          </a:blip>
          <a:srcRect b="0" l="748" r="748" t="0"/>
          <a:stretch/>
        </p:blipFill>
        <p:spPr>
          <a:xfrm>
            <a:off x="5458037" y="976707"/>
            <a:ext cx="3707700" cy="3048000"/>
          </a:xfrm>
          <a:prstGeom prst="rect">
            <a:avLst/>
          </a:prstGeom>
          <a:noFill/>
          <a:ln>
            <a:noFill/>
          </a:ln>
        </p:spPr>
      </p:pic>
    </p:spTree>
  </p:cSld>
  <p:clrMapOvr>
    <a:masterClrMapping/>
  </p:clrMapOvr>
  <mc:AlternateContent>
    <mc:Choice Requires="p14">
      <p:transition spd="slow" p14:dur="175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4"/>
          <p:cNvSpPr txBox="1"/>
          <p:nvPr>
            <p:ph idx="1" type="body"/>
          </p:nvPr>
        </p:nvSpPr>
        <p:spPr>
          <a:xfrm>
            <a:off x="1276874" y="1574700"/>
            <a:ext cx="3783900" cy="1117200"/>
          </a:xfrm>
          <a:prstGeom prst="rect">
            <a:avLst/>
          </a:prstGeom>
          <a:noFill/>
          <a:ln>
            <a:noFill/>
          </a:ln>
        </p:spPr>
        <p:txBody>
          <a:bodyPr anchorCtr="0" anchor="t" bIns="19050" lIns="19050" spcFirstLastPara="1" rIns="19050" wrap="square" tIns="19050">
            <a:noAutofit/>
          </a:bodyPr>
          <a:lstStyle/>
          <a:p>
            <a:pPr indent="0" lvl="0" marL="0" rtl="0" algn="l">
              <a:lnSpc>
                <a:spcPct val="140000"/>
              </a:lnSpc>
              <a:spcBef>
                <a:spcPts val="0"/>
              </a:spcBef>
              <a:spcAft>
                <a:spcPts val="0"/>
              </a:spcAft>
              <a:buClr>
                <a:srgbClr val="3F3F3F"/>
              </a:buClr>
              <a:buSzPts val="1200"/>
              <a:buFont typeface="PT Serif"/>
              <a:buNone/>
            </a:pPr>
            <a:r>
              <a:rPr lang="en" sz="1200">
                <a:latin typeface="Arial"/>
                <a:ea typeface="Arial"/>
                <a:cs typeface="Arial"/>
                <a:sym typeface="Arial"/>
              </a:rPr>
              <a:t>The </a:t>
            </a:r>
            <a:r>
              <a:rPr b="1" lang="en" sz="1200">
                <a:latin typeface="Arial"/>
                <a:ea typeface="Arial"/>
                <a:cs typeface="Arial"/>
                <a:sym typeface="Arial"/>
              </a:rPr>
              <a:t>Tools</a:t>
            </a:r>
            <a:r>
              <a:rPr lang="en" sz="1200">
                <a:latin typeface="Arial"/>
                <a:ea typeface="Arial"/>
                <a:cs typeface="Arial"/>
                <a:sym typeface="Arial"/>
              </a:rPr>
              <a:t> section of any article, activity, science project, and more offer multiple ways to share content.</a:t>
            </a:r>
            <a:endParaRPr sz="500">
              <a:latin typeface="Arial"/>
              <a:ea typeface="Arial"/>
              <a:cs typeface="Arial"/>
              <a:sym typeface="Arial"/>
            </a:endParaRPr>
          </a:p>
          <a:p>
            <a:pPr indent="-127000" lvl="0" marL="127000" rtl="0" algn="l">
              <a:lnSpc>
                <a:spcPct val="140000"/>
              </a:lnSpc>
              <a:spcBef>
                <a:spcPts val="1000"/>
              </a:spcBef>
              <a:spcAft>
                <a:spcPts val="0"/>
              </a:spcAft>
              <a:buClr>
                <a:srgbClr val="3F3F3F"/>
              </a:buClr>
              <a:buSzPts val="1200"/>
              <a:buFont typeface="Arial"/>
              <a:buChar char="•"/>
            </a:pPr>
            <a:r>
              <a:rPr lang="en" sz="1200">
                <a:latin typeface="Arial"/>
                <a:ea typeface="Arial"/>
                <a:cs typeface="Arial"/>
                <a:sym typeface="Arial"/>
              </a:rPr>
              <a:t>Print to provide resources for students without Internet access at home.  Include multiple sources in a take-home packet to work offline.</a:t>
            </a:r>
            <a:endParaRPr sz="500">
              <a:latin typeface="Arial"/>
              <a:ea typeface="Arial"/>
              <a:cs typeface="Arial"/>
              <a:sym typeface="Arial"/>
            </a:endParaRPr>
          </a:p>
          <a:p>
            <a:pPr indent="-127000" lvl="0" marL="127000" rtl="0" algn="l">
              <a:lnSpc>
                <a:spcPct val="140000"/>
              </a:lnSpc>
              <a:spcBef>
                <a:spcPts val="1000"/>
              </a:spcBef>
              <a:spcAft>
                <a:spcPts val="0"/>
              </a:spcAft>
              <a:buClr>
                <a:srgbClr val="3F3F3F"/>
              </a:buClr>
              <a:buSzPts val="1200"/>
              <a:buFont typeface="Arial"/>
              <a:buChar char="•"/>
            </a:pPr>
            <a:r>
              <a:rPr lang="en" sz="1200">
                <a:latin typeface="Arial"/>
                <a:ea typeface="Arial"/>
                <a:cs typeface="Arial"/>
                <a:sym typeface="Arial"/>
              </a:rPr>
              <a:t>Save content to OneDrive or Google Drive for easy collaboration with colleagues.</a:t>
            </a:r>
            <a:endParaRPr sz="500">
              <a:latin typeface="Arial"/>
              <a:ea typeface="Arial"/>
              <a:cs typeface="Arial"/>
              <a:sym typeface="Arial"/>
            </a:endParaRPr>
          </a:p>
          <a:p>
            <a:pPr indent="-127000" lvl="0" marL="127000" rtl="0" algn="l">
              <a:lnSpc>
                <a:spcPct val="140000"/>
              </a:lnSpc>
              <a:spcBef>
                <a:spcPts val="1000"/>
              </a:spcBef>
              <a:spcAft>
                <a:spcPts val="0"/>
              </a:spcAft>
              <a:buClr>
                <a:srgbClr val="3F3F3F"/>
              </a:buClr>
              <a:buSzPts val="1200"/>
              <a:buFont typeface="Arial"/>
              <a:buChar char="•"/>
            </a:pPr>
            <a:r>
              <a:rPr lang="en" sz="1200">
                <a:latin typeface="Arial"/>
                <a:ea typeface="Arial"/>
                <a:cs typeface="Arial"/>
                <a:sym typeface="Arial"/>
              </a:rPr>
              <a:t>Translate articles into over 100+ languages</a:t>
            </a:r>
            <a:endParaRPr sz="500">
              <a:latin typeface="Arial"/>
              <a:ea typeface="Arial"/>
              <a:cs typeface="Arial"/>
              <a:sym typeface="Arial"/>
            </a:endParaRPr>
          </a:p>
          <a:p>
            <a:pPr indent="-127000" lvl="0" marL="127000" rtl="0" algn="l">
              <a:lnSpc>
                <a:spcPct val="140000"/>
              </a:lnSpc>
              <a:spcBef>
                <a:spcPts val="1000"/>
              </a:spcBef>
              <a:spcAft>
                <a:spcPts val="1000"/>
              </a:spcAft>
              <a:buClr>
                <a:srgbClr val="3F3F3F"/>
              </a:buClr>
              <a:buSzPts val="1200"/>
              <a:buFont typeface="Arial"/>
              <a:buChar char="•"/>
            </a:pPr>
            <a:r>
              <a:rPr lang="en" sz="1200">
                <a:latin typeface="Arial"/>
                <a:ea typeface="Arial"/>
                <a:cs typeface="Arial"/>
                <a:sym typeface="Arial"/>
              </a:rPr>
              <a:t>Adjust settings for additional accommodation such as read aloud speed and text size. </a:t>
            </a:r>
            <a:endParaRPr sz="500">
              <a:latin typeface="Arial"/>
              <a:ea typeface="Arial"/>
              <a:cs typeface="Arial"/>
              <a:sym typeface="Arial"/>
            </a:endParaRPr>
          </a:p>
        </p:txBody>
      </p:sp>
      <p:sp>
        <p:nvSpPr>
          <p:cNvPr id="220" name="Google Shape;220;p34"/>
          <p:cNvSpPr txBox="1"/>
          <p:nvPr>
            <p:ph type="title"/>
          </p:nvPr>
        </p:nvSpPr>
        <p:spPr>
          <a:xfrm>
            <a:off x="621250" y="516750"/>
            <a:ext cx="44892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2388">
                <a:solidFill>
                  <a:srgbClr val="3E5A90"/>
                </a:solidFill>
              </a:rPr>
              <a:t>Tools to expand your reach</a:t>
            </a:r>
            <a:endParaRPr sz="2388">
              <a:solidFill>
                <a:srgbClr val="3E5A90"/>
              </a:solidFill>
            </a:endParaRPr>
          </a:p>
        </p:txBody>
      </p:sp>
      <p:pic>
        <p:nvPicPr>
          <p:cNvPr descr="Graphical user interface, application&#10;&#10;Description automatically generated" id="221" name="Google Shape;221;p34"/>
          <p:cNvPicPr preferRelativeResize="0"/>
          <p:nvPr>
            <p:ph idx="2" type="pic"/>
          </p:nvPr>
        </p:nvPicPr>
        <p:blipFill rotWithShape="1">
          <a:blip r:embed="rId3">
            <a:alphaModFix/>
          </a:blip>
          <a:srcRect b="24937" l="0" r="0" t="5714"/>
          <a:stretch/>
        </p:blipFill>
        <p:spPr>
          <a:xfrm>
            <a:off x="5772398" y="989229"/>
            <a:ext cx="2476200" cy="330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ph idx="1" type="body"/>
          </p:nvPr>
        </p:nvSpPr>
        <p:spPr>
          <a:xfrm>
            <a:off x="493950" y="1538300"/>
            <a:ext cx="4324800" cy="3461700"/>
          </a:xfrm>
          <a:prstGeom prst="rect">
            <a:avLst/>
          </a:prstGeom>
          <a:noFill/>
          <a:ln>
            <a:noFill/>
          </a:ln>
        </p:spPr>
        <p:txBody>
          <a:bodyPr anchorCtr="0" anchor="t" bIns="19050" lIns="19050" spcFirstLastPara="1" rIns="19050" wrap="square" tIns="19050">
            <a:noAutofit/>
          </a:bodyPr>
          <a:lstStyle/>
          <a:p>
            <a:pPr indent="0" lvl="0" marL="177800" rtl="0" algn="l">
              <a:lnSpc>
                <a:spcPct val="100000"/>
              </a:lnSpc>
              <a:spcBef>
                <a:spcPts val="0"/>
              </a:spcBef>
              <a:spcAft>
                <a:spcPts val="0"/>
              </a:spcAft>
              <a:buSzPts val="700"/>
              <a:buFont typeface="PT Serif"/>
              <a:buNone/>
            </a:pPr>
            <a:r>
              <a:rPr lang="en" sz="1500">
                <a:solidFill>
                  <a:srgbClr val="7F7F7F"/>
                </a:solidFill>
                <a:latin typeface="Arial"/>
                <a:ea typeface="Arial"/>
                <a:cs typeface="Arial"/>
                <a:sym typeface="Arial"/>
              </a:rPr>
              <a:t>My World Book is a way to personalize your experience by creating a My World Book Account. This is a one-time creation. </a:t>
            </a:r>
            <a:endParaRPr sz="1500">
              <a:solidFill>
                <a:srgbClr val="7F7F7F"/>
              </a:solidFill>
              <a:latin typeface="Arial"/>
              <a:ea typeface="Arial"/>
              <a:cs typeface="Arial"/>
              <a:sym typeface="Arial"/>
            </a:endParaRPr>
          </a:p>
          <a:p>
            <a:pPr indent="0" lvl="0" marL="177800" rtl="0" algn="l">
              <a:lnSpc>
                <a:spcPct val="100000"/>
              </a:lnSpc>
              <a:spcBef>
                <a:spcPts val="0"/>
              </a:spcBef>
              <a:spcAft>
                <a:spcPts val="0"/>
              </a:spcAft>
              <a:buSzPts val="700"/>
              <a:buFont typeface="PT Serif"/>
              <a:buNone/>
            </a:pPr>
            <a:r>
              <a:t/>
            </a:r>
            <a:endParaRPr sz="1500">
              <a:solidFill>
                <a:srgbClr val="7F7F7F"/>
              </a:solidFill>
              <a:latin typeface="Arial"/>
              <a:ea typeface="Arial"/>
              <a:cs typeface="Arial"/>
              <a:sym typeface="Arial"/>
            </a:endParaRPr>
          </a:p>
          <a:p>
            <a:pPr indent="0" lvl="0" marL="177800" rtl="0" algn="l">
              <a:lnSpc>
                <a:spcPct val="100000"/>
              </a:lnSpc>
              <a:spcBef>
                <a:spcPts val="0"/>
              </a:spcBef>
              <a:spcAft>
                <a:spcPts val="0"/>
              </a:spcAft>
              <a:buSzPts val="700"/>
              <a:buFont typeface="PT Serif"/>
              <a:buNone/>
            </a:pPr>
            <a:r>
              <a:rPr lang="en" sz="1500">
                <a:solidFill>
                  <a:srgbClr val="7F7F7F"/>
                </a:solidFill>
                <a:latin typeface="Arial"/>
                <a:ea typeface="Arial"/>
                <a:cs typeface="Arial"/>
                <a:sym typeface="Arial"/>
              </a:rPr>
              <a:t>With a My World Book Account in </a:t>
            </a:r>
            <a:r>
              <a:rPr i="1" lang="en" sz="1500">
                <a:solidFill>
                  <a:srgbClr val="7F7F7F"/>
                </a:solidFill>
                <a:latin typeface="Arial"/>
                <a:ea typeface="Arial"/>
                <a:cs typeface="Arial"/>
                <a:sym typeface="Arial"/>
              </a:rPr>
              <a:t>Advanced</a:t>
            </a:r>
            <a:r>
              <a:rPr lang="en" sz="1500">
                <a:solidFill>
                  <a:srgbClr val="7F7F7F"/>
                </a:solidFill>
                <a:latin typeface="Arial"/>
                <a:ea typeface="Arial"/>
                <a:cs typeface="Arial"/>
                <a:sym typeface="Arial"/>
              </a:rPr>
              <a:t>, you can:</a:t>
            </a:r>
            <a:endParaRPr sz="1500">
              <a:solidFill>
                <a:srgbClr val="7F7F7F"/>
              </a:solidFill>
              <a:latin typeface="Arial"/>
              <a:ea typeface="Arial"/>
              <a:cs typeface="Arial"/>
              <a:sym typeface="Arial"/>
            </a:endParaRPr>
          </a:p>
          <a:p>
            <a:pPr indent="-168275" lvl="0" marL="542925" rtl="0" algn="l">
              <a:lnSpc>
                <a:spcPct val="100000"/>
              </a:lnSpc>
              <a:spcBef>
                <a:spcPts val="1000"/>
              </a:spcBef>
              <a:spcAft>
                <a:spcPts val="0"/>
              </a:spcAft>
              <a:buClr>
                <a:srgbClr val="7F7F7F"/>
              </a:buClr>
              <a:buSzPts val="1300"/>
              <a:buChar char="✓"/>
            </a:pPr>
            <a:r>
              <a:rPr lang="en" sz="1300">
                <a:solidFill>
                  <a:srgbClr val="7F7F7F"/>
                </a:solidFill>
                <a:latin typeface="Arial"/>
                <a:ea typeface="Arial"/>
                <a:cs typeface="Arial"/>
                <a:sym typeface="Arial"/>
              </a:rPr>
              <a:t>Create </a:t>
            </a:r>
            <a:r>
              <a:rPr b="1" lang="en" sz="1300">
                <a:solidFill>
                  <a:srgbClr val="7F7F7F"/>
                </a:solidFill>
                <a:latin typeface="Arial"/>
                <a:ea typeface="Arial"/>
                <a:cs typeface="Arial"/>
                <a:sym typeface="Arial"/>
              </a:rPr>
              <a:t>My Research </a:t>
            </a:r>
            <a:r>
              <a:rPr lang="en" sz="1300">
                <a:solidFill>
                  <a:srgbClr val="7F7F7F"/>
                </a:solidFill>
                <a:latin typeface="Arial"/>
                <a:ea typeface="Arial"/>
                <a:cs typeface="Arial"/>
                <a:sym typeface="Arial"/>
              </a:rPr>
              <a:t>projects and </a:t>
            </a:r>
            <a:r>
              <a:rPr b="1" lang="en" sz="1300">
                <a:solidFill>
                  <a:srgbClr val="7F7F7F"/>
                </a:solidFill>
                <a:latin typeface="Arial"/>
                <a:ea typeface="Arial"/>
                <a:cs typeface="Arial"/>
                <a:sym typeface="Arial"/>
              </a:rPr>
              <a:t>Pathfinders </a:t>
            </a:r>
            <a:r>
              <a:rPr lang="en" sz="1300">
                <a:solidFill>
                  <a:srgbClr val="7F7F7F"/>
                </a:solidFill>
                <a:latin typeface="Arial"/>
                <a:ea typeface="Arial"/>
                <a:cs typeface="Arial"/>
                <a:sym typeface="Arial"/>
              </a:rPr>
              <a:t>and save content to them</a:t>
            </a:r>
            <a:endParaRPr sz="1300">
              <a:solidFill>
                <a:srgbClr val="7F7F7F"/>
              </a:solidFill>
              <a:latin typeface="Arial"/>
              <a:ea typeface="Arial"/>
              <a:cs typeface="Arial"/>
              <a:sym typeface="Arial"/>
            </a:endParaRPr>
          </a:p>
          <a:p>
            <a:pPr indent="-168275" lvl="0" marL="542925" rtl="0" algn="l">
              <a:lnSpc>
                <a:spcPct val="100000"/>
              </a:lnSpc>
              <a:spcBef>
                <a:spcPts val="1000"/>
              </a:spcBef>
              <a:spcAft>
                <a:spcPts val="0"/>
              </a:spcAft>
              <a:buClr>
                <a:srgbClr val="7F7F7F"/>
              </a:buClr>
              <a:buSzPts val="1300"/>
              <a:buChar char="✓"/>
            </a:pPr>
            <a:r>
              <a:rPr lang="en" sz="1300">
                <a:solidFill>
                  <a:srgbClr val="7F7F7F"/>
                </a:solidFill>
                <a:latin typeface="Arial"/>
                <a:ea typeface="Arial"/>
                <a:cs typeface="Arial"/>
                <a:sym typeface="Arial"/>
              </a:rPr>
              <a:t>Save citations from the </a:t>
            </a:r>
            <a:r>
              <a:rPr b="1" lang="en" sz="1300">
                <a:solidFill>
                  <a:srgbClr val="7F7F7F"/>
                </a:solidFill>
                <a:latin typeface="Arial"/>
                <a:ea typeface="Arial"/>
                <a:cs typeface="Arial"/>
                <a:sym typeface="Arial"/>
              </a:rPr>
              <a:t>Citation Builder</a:t>
            </a:r>
            <a:r>
              <a:rPr lang="en" sz="1300">
                <a:solidFill>
                  <a:srgbClr val="7F7F7F"/>
                </a:solidFill>
                <a:latin typeface="Arial"/>
                <a:ea typeface="Arial"/>
                <a:cs typeface="Arial"/>
                <a:sym typeface="Arial"/>
              </a:rPr>
              <a:t> to your My Research projects</a:t>
            </a:r>
            <a:endParaRPr sz="1300">
              <a:solidFill>
                <a:srgbClr val="7F7F7F"/>
              </a:solidFill>
              <a:latin typeface="Arial"/>
              <a:ea typeface="Arial"/>
              <a:cs typeface="Arial"/>
              <a:sym typeface="Arial"/>
            </a:endParaRPr>
          </a:p>
          <a:p>
            <a:pPr indent="0" lvl="0" marL="0" rtl="0" algn="l">
              <a:lnSpc>
                <a:spcPct val="100000"/>
              </a:lnSpc>
              <a:spcBef>
                <a:spcPts val="1000"/>
              </a:spcBef>
              <a:spcAft>
                <a:spcPts val="0"/>
              </a:spcAft>
              <a:buNone/>
            </a:pPr>
            <a:r>
              <a:t/>
            </a:r>
            <a:endParaRPr i="1" sz="1100">
              <a:solidFill>
                <a:srgbClr val="7F7F7F"/>
              </a:solidFill>
              <a:latin typeface="Arial"/>
              <a:ea typeface="Arial"/>
              <a:cs typeface="Arial"/>
              <a:sym typeface="Arial"/>
            </a:endParaRPr>
          </a:p>
          <a:p>
            <a:pPr indent="0" lvl="0" marL="0" rtl="0" algn="l">
              <a:lnSpc>
                <a:spcPct val="100000"/>
              </a:lnSpc>
              <a:spcBef>
                <a:spcPts val="1000"/>
              </a:spcBef>
              <a:spcAft>
                <a:spcPts val="1000"/>
              </a:spcAft>
              <a:buNone/>
            </a:pPr>
            <a:r>
              <a:rPr i="1" lang="en" sz="1100">
                <a:solidFill>
                  <a:srgbClr val="7F7F7F"/>
                </a:solidFill>
                <a:latin typeface="Arial"/>
                <a:ea typeface="Arial"/>
                <a:cs typeface="Arial"/>
                <a:sym typeface="Arial"/>
              </a:rPr>
              <a:t>If World Book is integrated with your SSO (Clever, Classlink, etc) these accounts are automatically created.</a:t>
            </a:r>
            <a:endParaRPr i="1" sz="1100">
              <a:solidFill>
                <a:srgbClr val="7F7F7F"/>
              </a:solidFill>
              <a:latin typeface="Arial"/>
              <a:ea typeface="Arial"/>
              <a:cs typeface="Arial"/>
              <a:sym typeface="Arial"/>
            </a:endParaRPr>
          </a:p>
        </p:txBody>
      </p:sp>
      <p:sp>
        <p:nvSpPr>
          <p:cNvPr id="227" name="Google Shape;227;p35"/>
          <p:cNvSpPr txBox="1"/>
          <p:nvPr>
            <p:ph type="title"/>
          </p:nvPr>
        </p:nvSpPr>
        <p:spPr>
          <a:xfrm>
            <a:off x="493950" y="465200"/>
            <a:ext cx="4512000" cy="639900"/>
          </a:xfrm>
          <a:prstGeom prst="rect">
            <a:avLst/>
          </a:prstGeom>
          <a:noFill/>
          <a:ln>
            <a:noFill/>
          </a:ln>
        </p:spPr>
        <p:txBody>
          <a:bodyPr anchorCtr="0" anchor="ctr" bIns="19050" lIns="19050" spcFirstLastPara="1" rIns="33300" wrap="square" tIns="19050">
            <a:noAutofit/>
          </a:bodyPr>
          <a:lstStyle/>
          <a:p>
            <a:pPr indent="0" lvl="0" marL="0" rtl="0" algn="l">
              <a:lnSpc>
                <a:spcPct val="100000"/>
              </a:lnSpc>
              <a:spcBef>
                <a:spcPts val="0"/>
              </a:spcBef>
              <a:spcAft>
                <a:spcPts val="0"/>
              </a:spcAft>
              <a:buClr>
                <a:srgbClr val="515252"/>
              </a:buClr>
              <a:buSzPts val="2610"/>
              <a:buFont typeface="Montserrat"/>
              <a:buNone/>
            </a:pPr>
            <a:r>
              <a:rPr lang="en" sz="3000">
                <a:solidFill>
                  <a:srgbClr val="3E5A90"/>
                </a:solidFill>
              </a:rPr>
              <a:t>My World Book Accounts</a:t>
            </a:r>
            <a:endParaRPr sz="3000">
              <a:solidFill>
                <a:srgbClr val="3E5A90"/>
              </a:solidFill>
            </a:endParaRPr>
          </a:p>
        </p:txBody>
      </p:sp>
      <p:pic>
        <p:nvPicPr>
          <p:cNvPr id="228" name="Google Shape;228;p35"/>
          <p:cNvPicPr preferRelativeResize="0"/>
          <p:nvPr/>
        </p:nvPicPr>
        <p:blipFill>
          <a:blip r:embed="rId3">
            <a:alphaModFix/>
          </a:blip>
          <a:stretch>
            <a:fillRect/>
          </a:stretch>
        </p:blipFill>
        <p:spPr>
          <a:xfrm>
            <a:off x="5472650" y="976175"/>
            <a:ext cx="3751675" cy="3159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ph type="title"/>
          </p:nvPr>
        </p:nvSpPr>
        <p:spPr>
          <a:xfrm rot="-5400000">
            <a:off x="-412835" y="2545766"/>
            <a:ext cx="3733800" cy="383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500"/>
              <a:buFont typeface="Montserrat"/>
              <a:buNone/>
            </a:pPr>
            <a:r>
              <a:rPr lang="en" sz="2500">
                <a:solidFill>
                  <a:srgbClr val="3E5A90"/>
                </a:solidFill>
              </a:rPr>
              <a:t>Built-in tools to aid </a:t>
            </a:r>
            <a:br>
              <a:rPr lang="en" sz="2500">
                <a:solidFill>
                  <a:srgbClr val="3E5A90"/>
                </a:solidFill>
              </a:rPr>
            </a:br>
            <a:r>
              <a:rPr lang="en" sz="2500">
                <a:solidFill>
                  <a:srgbClr val="3E5A90"/>
                </a:solidFill>
              </a:rPr>
              <a:t>and enhance research</a:t>
            </a:r>
            <a:endParaRPr sz="2500">
              <a:solidFill>
                <a:srgbClr val="3E5A90"/>
              </a:solidFill>
            </a:endParaRPr>
          </a:p>
        </p:txBody>
      </p:sp>
      <p:sp>
        <p:nvSpPr>
          <p:cNvPr id="234" name="Google Shape;234;p36"/>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235" name="Google Shape;235;p36"/>
          <p:cNvSpPr/>
          <p:nvPr/>
        </p:nvSpPr>
        <p:spPr>
          <a:xfrm>
            <a:off x="5547942" y="3783445"/>
            <a:ext cx="3221100" cy="13368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chemeClr val="dk1"/>
              </a:buClr>
              <a:buSzPts val="900"/>
              <a:buFont typeface="PT Serif"/>
              <a:buNone/>
            </a:pPr>
            <a:r>
              <a:rPr i="0" lang="en" sz="1200" u="none" cap="none" strike="noStrike">
                <a:solidFill>
                  <a:schemeClr val="dk1"/>
                </a:solidFill>
              </a:rPr>
              <a:t>Search results include primary source documents, eBook &amp; Book recommendations, and both popular &amp; scholarly magazine articles through our partnership with EBSCO.</a:t>
            </a:r>
            <a:br>
              <a:rPr i="0" lang="en" sz="800" u="none" cap="none" strike="noStrike">
                <a:solidFill>
                  <a:srgbClr val="515252"/>
                </a:solidFill>
              </a:rPr>
            </a:br>
            <a:endParaRPr i="0" sz="800" u="none" cap="none" strike="noStrike">
              <a:solidFill>
                <a:srgbClr val="515252"/>
              </a:solidFill>
            </a:endParaRPr>
          </a:p>
        </p:txBody>
      </p:sp>
      <p:sp>
        <p:nvSpPr>
          <p:cNvPr id="236" name="Google Shape;236;p36"/>
          <p:cNvSpPr/>
          <p:nvPr/>
        </p:nvSpPr>
        <p:spPr>
          <a:xfrm>
            <a:off x="2893500" y="2188725"/>
            <a:ext cx="26553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chemeClr val="dk1"/>
              </a:buClr>
              <a:buSzPts val="800"/>
              <a:buFont typeface="PT Serif"/>
              <a:buNone/>
            </a:pPr>
            <a:r>
              <a:rPr i="0" lang="en" sz="1200" u="none" cap="none" strike="noStrike">
                <a:solidFill>
                  <a:schemeClr val="dk1"/>
                </a:solidFill>
              </a:rPr>
              <a:t>The My Research feature provides a way to digitally organize and add notes to sources for projects. </a:t>
            </a:r>
            <a:endParaRPr sz="500"/>
          </a:p>
        </p:txBody>
      </p:sp>
      <p:sp>
        <p:nvSpPr>
          <p:cNvPr id="237" name="Google Shape;237;p36"/>
          <p:cNvSpPr/>
          <p:nvPr/>
        </p:nvSpPr>
        <p:spPr>
          <a:xfrm>
            <a:off x="5548799" y="492523"/>
            <a:ext cx="3220200" cy="7311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400"/>
              <a:buFont typeface="Montserrat"/>
              <a:buNone/>
            </a:pPr>
            <a:r>
              <a:t/>
            </a:r>
            <a:endParaRPr i="0" sz="900" u="none" cap="none" strike="noStrike">
              <a:solidFill>
                <a:srgbClr val="0070C0"/>
              </a:solidFill>
            </a:endParaRPr>
          </a:p>
          <a:p>
            <a:pPr indent="0" lvl="0" marL="0" marR="0" rtl="0" algn="l">
              <a:lnSpc>
                <a:spcPct val="150000"/>
              </a:lnSpc>
              <a:spcBef>
                <a:spcPts val="0"/>
              </a:spcBef>
              <a:spcAft>
                <a:spcPts val="0"/>
              </a:spcAft>
              <a:buClr>
                <a:schemeClr val="dk1"/>
              </a:buClr>
              <a:buSzPts val="800"/>
              <a:buFont typeface="PT Serif"/>
              <a:buNone/>
            </a:pPr>
            <a:r>
              <a:rPr i="0" lang="en" sz="1200" u="none" cap="none" strike="noStrike">
                <a:solidFill>
                  <a:schemeClr val="dk1"/>
                </a:solidFill>
              </a:rPr>
              <a:t>An easy-to-use citation builder that formats sources in MLA, APA, and Harvard format. </a:t>
            </a:r>
            <a:endParaRPr sz="500"/>
          </a:p>
        </p:txBody>
      </p:sp>
      <p:pic>
        <p:nvPicPr>
          <p:cNvPr descr="Graphical user interface, application&#10;&#10;Description automatically generated" id="238" name="Google Shape;238;p36"/>
          <p:cNvPicPr preferRelativeResize="0"/>
          <p:nvPr>
            <p:ph idx="2" type="pic"/>
          </p:nvPr>
        </p:nvPicPr>
        <p:blipFill rotWithShape="1">
          <a:blip r:embed="rId3">
            <a:alphaModFix/>
          </a:blip>
          <a:srcRect b="8929" l="0" r="0" t="8921"/>
          <a:stretch/>
        </p:blipFill>
        <p:spPr>
          <a:xfrm>
            <a:off x="2633604" y="1515"/>
            <a:ext cx="2856600" cy="1714500"/>
          </a:xfrm>
          <a:prstGeom prst="rect">
            <a:avLst/>
          </a:prstGeom>
          <a:noFill/>
          <a:ln>
            <a:noFill/>
          </a:ln>
        </p:spPr>
      </p:pic>
      <p:pic>
        <p:nvPicPr>
          <p:cNvPr descr="Graphical user interface, application&#10;&#10;Description automatically generated" id="239" name="Google Shape;239;p36"/>
          <p:cNvPicPr preferRelativeResize="0"/>
          <p:nvPr>
            <p:ph idx="3" type="pic"/>
          </p:nvPr>
        </p:nvPicPr>
        <p:blipFill rotWithShape="1">
          <a:blip r:embed="rId4">
            <a:alphaModFix/>
          </a:blip>
          <a:srcRect b="0" l="9290" r="9290" t="0"/>
          <a:stretch/>
        </p:blipFill>
        <p:spPr>
          <a:xfrm>
            <a:off x="5488181" y="1714500"/>
            <a:ext cx="2859300" cy="1714500"/>
          </a:xfrm>
          <a:prstGeom prst="rect">
            <a:avLst/>
          </a:prstGeom>
          <a:noFill/>
          <a:ln>
            <a:noFill/>
          </a:ln>
        </p:spPr>
      </p:pic>
      <p:pic>
        <p:nvPicPr>
          <p:cNvPr descr="Graphical user interface, text, application&#10;&#10;Description automatically generated" id="240" name="Google Shape;240;p36"/>
          <p:cNvPicPr preferRelativeResize="0"/>
          <p:nvPr>
            <p:ph idx="4" type="pic"/>
          </p:nvPr>
        </p:nvPicPr>
        <p:blipFill rotWithShape="1">
          <a:blip r:embed="rId5">
            <a:alphaModFix/>
          </a:blip>
          <a:srcRect b="4881" l="0" r="0" t="4881"/>
          <a:stretch/>
        </p:blipFill>
        <p:spPr>
          <a:xfrm>
            <a:off x="2633604" y="3431172"/>
            <a:ext cx="28581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idx="1" type="body"/>
          </p:nvPr>
        </p:nvSpPr>
        <p:spPr>
          <a:xfrm>
            <a:off x="293400" y="1616575"/>
            <a:ext cx="4373100" cy="650700"/>
          </a:xfrm>
          <a:prstGeom prst="rect">
            <a:avLst/>
          </a:prstGeom>
          <a:noFill/>
          <a:ln>
            <a:noFill/>
          </a:ln>
        </p:spPr>
        <p:txBody>
          <a:bodyPr anchorCtr="0" anchor="t" bIns="19050" lIns="19050" spcFirstLastPara="1" rIns="19050" wrap="square" tIns="19050">
            <a:noAutofit/>
          </a:bodyPr>
          <a:lstStyle/>
          <a:p>
            <a:pPr indent="-88900" lvl="0" marL="177800" rtl="0" algn="l">
              <a:lnSpc>
                <a:spcPct val="150000"/>
              </a:lnSpc>
              <a:spcBef>
                <a:spcPts val="0"/>
              </a:spcBef>
              <a:spcAft>
                <a:spcPts val="0"/>
              </a:spcAft>
              <a:buClr>
                <a:srgbClr val="717172"/>
              </a:buClr>
              <a:buSzPts val="700"/>
              <a:buFont typeface="PT Serif"/>
              <a:buNone/>
            </a:pPr>
            <a:r>
              <a:rPr lang="en" sz="1300">
                <a:latin typeface="Arial"/>
                <a:ea typeface="Arial"/>
                <a:cs typeface="Arial"/>
                <a:sym typeface="Arial"/>
              </a:rPr>
              <a:t>Take primary source documents to the next level with the Teaching with Documents feature located under Educator Tools. </a:t>
            </a:r>
            <a:endParaRPr sz="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3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300">
                <a:latin typeface="Arial"/>
                <a:ea typeface="Arial"/>
                <a:cs typeface="Arial"/>
                <a:sym typeface="Arial"/>
              </a:rPr>
              <a:t>Each primary source begins with information to build historical context and contains discussion questions and activities to use with students. </a:t>
            </a:r>
            <a:endParaRPr sz="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3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300">
                <a:latin typeface="Arial"/>
                <a:ea typeface="Arial"/>
                <a:cs typeface="Arial"/>
                <a:sym typeface="Arial"/>
              </a:rPr>
              <a:t>Post the primary source to view together, print out a copy to examine at a desk, or share it on screen for virtual learning. </a:t>
            </a:r>
            <a:endParaRPr sz="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300">
              <a:latin typeface="Arial"/>
              <a:ea typeface="Arial"/>
              <a:cs typeface="Arial"/>
              <a:sym typeface="Arial"/>
            </a:endParaRPr>
          </a:p>
        </p:txBody>
      </p:sp>
      <p:sp>
        <p:nvSpPr>
          <p:cNvPr id="246" name="Google Shape;246;p37"/>
          <p:cNvSpPr txBox="1"/>
          <p:nvPr>
            <p:ph type="title"/>
          </p:nvPr>
        </p:nvSpPr>
        <p:spPr>
          <a:xfrm>
            <a:off x="510299" y="391925"/>
            <a:ext cx="44436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600"/>
              <a:buFont typeface="Montserrat"/>
              <a:buNone/>
            </a:pPr>
            <a:r>
              <a:rPr lang="en" sz="2500">
                <a:solidFill>
                  <a:srgbClr val="3E5A90"/>
                </a:solidFill>
              </a:rPr>
              <a:t>Teaching with Documents</a:t>
            </a:r>
            <a:endParaRPr sz="2500">
              <a:solidFill>
                <a:srgbClr val="3E5A90"/>
              </a:solidFill>
            </a:endParaRPr>
          </a:p>
        </p:txBody>
      </p:sp>
      <p:pic>
        <p:nvPicPr>
          <p:cNvPr descr="Text&#10;&#10;Description automatically generated" id="247" name="Google Shape;247;p37"/>
          <p:cNvPicPr preferRelativeResize="0"/>
          <p:nvPr>
            <p:ph idx="2" type="pic"/>
          </p:nvPr>
        </p:nvPicPr>
        <p:blipFill rotWithShape="1">
          <a:blip r:embed="rId3">
            <a:alphaModFix/>
          </a:blip>
          <a:srcRect b="0" l="5349" r="5349" t="0"/>
          <a:stretch/>
        </p:blipFill>
        <p:spPr>
          <a:xfrm>
            <a:off x="5458037" y="976707"/>
            <a:ext cx="3707700" cy="304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idx="1" type="body"/>
          </p:nvPr>
        </p:nvSpPr>
        <p:spPr>
          <a:xfrm>
            <a:off x="9" y="1551756"/>
            <a:ext cx="5215800" cy="650700"/>
          </a:xfrm>
          <a:prstGeom prst="rect">
            <a:avLst/>
          </a:prstGeom>
          <a:noFill/>
          <a:ln>
            <a:noFill/>
          </a:ln>
        </p:spPr>
        <p:txBody>
          <a:bodyPr anchorCtr="0" anchor="t" bIns="19050" lIns="19050" spcFirstLastPara="1" rIns="19050" wrap="square" tIns="19050">
            <a:noAutofit/>
          </a:bodyPr>
          <a:lstStyle/>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Organized by subject, WebQuests are great for building background knowledge before a unit, as a tool for further information and research, or as an assignment within the unit!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A variety of question types help build students’ comprehension skills and ability to look for information in multiple formats.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Have confidence that students will be successful in their quest because each one is designed to be conducted within the given World Book product.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The teacher page includes an answer key.</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Use the </a:t>
            </a:r>
            <a:r>
              <a:rPr lang="en" sz="1100" u="sng">
                <a:solidFill>
                  <a:schemeClr val="hlink"/>
                </a:solidFill>
                <a:latin typeface="Arial"/>
                <a:ea typeface="Arial"/>
                <a:cs typeface="Arial"/>
                <a:sym typeface="Arial"/>
                <a:hlinkClick r:id="rId3"/>
              </a:rPr>
              <a:t>Research Skills </a:t>
            </a:r>
            <a:r>
              <a:rPr lang="en" sz="1100">
                <a:latin typeface="Arial"/>
                <a:ea typeface="Arial"/>
                <a:cs typeface="Arial"/>
                <a:sym typeface="Arial"/>
              </a:rPr>
              <a:t>WebQuests to introduce students to </a:t>
            </a:r>
            <a:r>
              <a:rPr i="1" lang="en" sz="1100">
                <a:latin typeface="Arial"/>
                <a:ea typeface="Arial"/>
                <a:cs typeface="Arial"/>
                <a:sym typeface="Arial"/>
              </a:rPr>
              <a:t>Kids </a:t>
            </a:r>
            <a:r>
              <a:rPr lang="en" sz="1100">
                <a:latin typeface="Arial"/>
                <a:ea typeface="Arial"/>
                <a:cs typeface="Arial"/>
                <a:sym typeface="Arial"/>
              </a:rPr>
              <a:t>at the start of the year.  This quest will lead them through the resource so they are comfortable navigating around and using this on their own!</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u="sng">
                <a:solidFill>
                  <a:schemeClr val="hlink"/>
                </a:solidFill>
                <a:latin typeface="Arial"/>
                <a:ea typeface="Arial"/>
                <a:cs typeface="Arial"/>
                <a:sym typeface="Arial"/>
                <a:hlinkClick r:id="rId4"/>
              </a:rPr>
              <a:t>Find WebQuests</a:t>
            </a:r>
            <a:r>
              <a:rPr lang="en" sz="1100">
                <a:solidFill>
                  <a:srgbClr val="000000"/>
                </a:solidFill>
                <a:latin typeface="Arial"/>
                <a:ea typeface="Arial"/>
                <a:cs typeface="Arial"/>
                <a:sym typeface="Arial"/>
              </a:rPr>
              <a:t> by searching in INFOhio’s </a:t>
            </a:r>
            <a:r>
              <a:rPr lang="en" sz="1100" u="sng">
                <a:solidFill>
                  <a:schemeClr val="hlink"/>
                </a:solidFill>
                <a:latin typeface="Arial"/>
                <a:ea typeface="Arial"/>
                <a:cs typeface="Arial"/>
                <a:sym typeface="Arial"/>
                <a:hlinkClick r:id="rId5"/>
              </a:rPr>
              <a:t>Educator Tools</a:t>
            </a:r>
            <a:r>
              <a:rPr lang="en" sz="1100">
                <a:solidFill>
                  <a:srgbClr val="000000"/>
                </a:solidFill>
                <a:latin typeface="Arial"/>
                <a:ea typeface="Arial"/>
                <a:cs typeface="Arial"/>
                <a:sym typeface="Arial"/>
              </a:rPr>
              <a:t>.</a:t>
            </a:r>
            <a:endParaRPr i="1" sz="1100">
              <a:solidFill>
                <a:srgbClr val="000000"/>
              </a:solidFill>
              <a:latin typeface="Arial"/>
              <a:ea typeface="Arial"/>
              <a:cs typeface="Arial"/>
              <a:sym typeface="Arial"/>
            </a:endParaRPr>
          </a:p>
          <a:p>
            <a:pPr indent="-88900" lvl="0" marL="215900" rtl="0" algn="l">
              <a:lnSpc>
                <a:spcPct val="150000"/>
              </a:lnSpc>
              <a:spcBef>
                <a:spcPts val="0"/>
              </a:spcBef>
              <a:spcAft>
                <a:spcPts val="0"/>
              </a:spcAft>
              <a:buSzPts val="700"/>
              <a:buFont typeface="Arial"/>
              <a:buNone/>
            </a:pPr>
            <a:r>
              <a:t/>
            </a:r>
            <a:endParaRPr sz="11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100">
              <a:latin typeface="Arial"/>
              <a:ea typeface="Arial"/>
              <a:cs typeface="Arial"/>
              <a:sym typeface="Arial"/>
            </a:endParaRPr>
          </a:p>
        </p:txBody>
      </p:sp>
      <p:sp>
        <p:nvSpPr>
          <p:cNvPr id="253" name="Google Shape;253;p38"/>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WebQuests</a:t>
            </a:r>
            <a:endParaRPr sz="3000">
              <a:solidFill>
                <a:srgbClr val="1D298C"/>
              </a:solidFill>
            </a:endParaRPr>
          </a:p>
        </p:txBody>
      </p:sp>
      <p:pic>
        <p:nvPicPr>
          <p:cNvPr descr="A screenshot of a cell phone&#10;&#10;Description automatically generated" id="254" name="Google Shape;254;p38"/>
          <p:cNvPicPr preferRelativeResize="0"/>
          <p:nvPr>
            <p:ph idx="2" type="pic"/>
          </p:nvPr>
        </p:nvPicPr>
        <p:blipFill rotWithShape="1">
          <a:blip r:embed="rId6">
            <a:alphaModFix/>
          </a:blip>
          <a:srcRect b="0" l="1190" r="1190" t="0"/>
          <a:stretch/>
        </p:blipFill>
        <p:spPr>
          <a:xfrm>
            <a:off x="5458037" y="976707"/>
            <a:ext cx="3707700" cy="3048000"/>
          </a:xfrm>
          <a:prstGeom prst="rect">
            <a:avLst/>
          </a:prstGeom>
          <a:noFill/>
          <a:ln>
            <a:noFill/>
          </a:ln>
        </p:spPr>
      </p:pic>
      <p:pic>
        <p:nvPicPr>
          <p:cNvPr id="255" name="Google Shape;255;p38"/>
          <p:cNvPicPr preferRelativeResize="0"/>
          <p:nvPr/>
        </p:nvPicPr>
        <p:blipFill>
          <a:blip r:embed="rId7">
            <a:alphaModFix/>
          </a:blip>
          <a:stretch>
            <a:fillRect/>
          </a:stretch>
        </p:blipFill>
        <p:spPr>
          <a:xfrm>
            <a:off x="1403025" y="122363"/>
            <a:ext cx="5705727" cy="4898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idx="1" type="body"/>
          </p:nvPr>
        </p:nvSpPr>
        <p:spPr>
          <a:xfrm>
            <a:off x="692549" y="2262125"/>
            <a:ext cx="2853900" cy="1122300"/>
          </a:xfrm>
          <a:prstGeom prst="rect">
            <a:avLst/>
          </a:prstGeom>
          <a:noFill/>
          <a:ln>
            <a:noFill/>
          </a:ln>
        </p:spPr>
        <p:txBody>
          <a:bodyPr anchorCtr="0" anchor="t" bIns="19050" lIns="19050" spcFirstLastPara="1" rIns="19050" wrap="square" tIns="19050">
            <a:noAutofit/>
          </a:bodyPr>
          <a:lstStyle/>
          <a:p>
            <a:pPr indent="0" lvl="0" marL="0" rtl="0" algn="l">
              <a:lnSpc>
                <a:spcPct val="150000"/>
              </a:lnSpc>
              <a:spcBef>
                <a:spcPts val="0"/>
              </a:spcBef>
              <a:spcAft>
                <a:spcPts val="0"/>
              </a:spcAft>
              <a:buClr>
                <a:srgbClr val="3F3F3F"/>
              </a:buClr>
              <a:buSzPts val="1400"/>
              <a:buFont typeface="PT Serif"/>
              <a:buNone/>
            </a:pPr>
            <a:r>
              <a:rPr lang="en" sz="1400">
                <a:solidFill>
                  <a:srgbClr val="7F7F7F"/>
                </a:solidFill>
                <a:latin typeface="Arial"/>
                <a:ea typeface="Arial"/>
                <a:cs typeface="Arial"/>
                <a:sym typeface="Arial"/>
              </a:rPr>
              <a:t>Pull content from </a:t>
            </a:r>
            <a:r>
              <a:rPr i="1" lang="en" sz="1400">
                <a:solidFill>
                  <a:srgbClr val="7F7F7F"/>
                </a:solidFill>
                <a:latin typeface="Arial"/>
                <a:ea typeface="Arial"/>
                <a:cs typeface="Arial"/>
                <a:sym typeface="Arial"/>
              </a:rPr>
              <a:t>Advanced</a:t>
            </a:r>
            <a:r>
              <a:rPr lang="en" sz="1400">
                <a:solidFill>
                  <a:srgbClr val="7F7F7F"/>
                </a:solidFill>
                <a:latin typeface="Arial"/>
                <a:ea typeface="Arial"/>
                <a:cs typeface="Arial"/>
                <a:sym typeface="Arial"/>
              </a:rPr>
              <a:t> to work into platforms you already utilize.  </a:t>
            </a:r>
            <a:r>
              <a:rPr lang="en" sz="1400">
                <a:latin typeface="Arial"/>
                <a:ea typeface="Arial"/>
                <a:cs typeface="Arial"/>
                <a:sym typeface="Arial"/>
              </a:rPr>
              <a:t>Any article can be shared directly with Google Classroom by going to the gear wheel and click Share to Google Classroom. </a:t>
            </a:r>
            <a:endParaRPr sz="1400">
              <a:latin typeface="Arial"/>
              <a:ea typeface="Arial"/>
              <a:cs typeface="Arial"/>
              <a:sym typeface="Arial"/>
            </a:endParaRPr>
          </a:p>
          <a:p>
            <a:pPr indent="0" lvl="0" marL="0" rtl="0" algn="l">
              <a:lnSpc>
                <a:spcPct val="150000"/>
              </a:lnSpc>
              <a:spcBef>
                <a:spcPts val="0"/>
              </a:spcBef>
              <a:spcAft>
                <a:spcPts val="0"/>
              </a:spcAft>
              <a:buClr>
                <a:srgbClr val="3F3F3F"/>
              </a:buClr>
              <a:buSzPts val="1400"/>
              <a:buFont typeface="PT Serif"/>
              <a:buNone/>
            </a:pPr>
            <a:r>
              <a:t/>
            </a:r>
            <a:endParaRPr sz="1400">
              <a:solidFill>
                <a:srgbClr val="7F7F7F"/>
              </a:solidFill>
              <a:latin typeface="Arial"/>
              <a:ea typeface="Arial"/>
              <a:cs typeface="Arial"/>
              <a:sym typeface="Arial"/>
            </a:endParaRPr>
          </a:p>
        </p:txBody>
      </p:sp>
      <p:sp>
        <p:nvSpPr>
          <p:cNvPr id="261" name="Google Shape;261;p39"/>
          <p:cNvSpPr/>
          <p:nvPr/>
        </p:nvSpPr>
        <p:spPr>
          <a:xfrm>
            <a:off x="6383992" y="492603"/>
            <a:ext cx="2067600" cy="14049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595959"/>
                </a:solidFill>
              </a:rPr>
              <a:t>Save time and look for content by learning objective.  Use the curriculum correlations feature under For Educators</a:t>
            </a:r>
            <a:r>
              <a:rPr lang="en" sz="1100">
                <a:solidFill>
                  <a:srgbClr val="595959"/>
                </a:solidFill>
              </a:rPr>
              <a:t>-&gt;</a:t>
            </a:r>
            <a:r>
              <a:rPr i="0" lang="en" sz="1100" u="none" cap="none" strike="noStrike">
                <a:solidFill>
                  <a:srgbClr val="595959"/>
                </a:solidFill>
              </a:rPr>
              <a:t>Educator Tools.  </a:t>
            </a:r>
            <a:endParaRPr sz="500">
              <a:solidFill>
                <a:srgbClr val="595959"/>
              </a:solidFill>
            </a:endParaRPr>
          </a:p>
          <a:p>
            <a:pPr indent="0" lvl="0" marL="0" marR="0" rtl="0" algn="l">
              <a:lnSpc>
                <a:spcPct val="150000"/>
              </a:lnSpc>
              <a:spcBef>
                <a:spcPts val="0"/>
              </a:spcBef>
              <a:spcAft>
                <a:spcPts val="0"/>
              </a:spcAft>
              <a:buClr>
                <a:srgbClr val="717172"/>
              </a:buClr>
              <a:buSzPts val="900"/>
              <a:buFont typeface="PT Serif"/>
              <a:buNone/>
            </a:pPr>
            <a:r>
              <a:t/>
            </a:r>
            <a:endParaRPr i="0" sz="900" u="none" cap="none" strike="noStrike">
              <a:solidFill>
                <a:srgbClr val="595959"/>
              </a:solidFill>
            </a:endParaRPr>
          </a:p>
        </p:txBody>
      </p:sp>
      <p:sp>
        <p:nvSpPr>
          <p:cNvPr id="262" name="Google Shape;262;p39"/>
          <p:cNvSpPr/>
          <p:nvPr/>
        </p:nvSpPr>
        <p:spPr>
          <a:xfrm>
            <a:off x="6383992" y="238714"/>
            <a:ext cx="18846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0" i="0" lang="en" sz="1100" u="sng" cap="none" strike="noStrike">
                <a:solidFill>
                  <a:schemeClr val="hlink"/>
                </a:solidFill>
                <a:latin typeface="Montserrat"/>
                <a:ea typeface="Montserrat"/>
                <a:cs typeface="Montserrat"/>
                <a:sym typeface="Montserrat"/>
                <a:hlinkClick r:id="rId3"/>
              </a:rPr>
              <a:t>Search for material by standard</a:t>
            </a:r>
            <a:endParaRPr b="0" i="0" sz="1100" u="none" cap="none" strike="noStrike">
              <a:solidFill>
                <a:srgbClr val="515252"/>
              </a:solidFill>
              <a:latin typeface="Montserrat"/>
              <a:ea typeface="Montserrat"/>
              <a:cs typeface="Montserrat"/>
              <a:sym typeface="Montserrat"/>
            </a:endParaRPr>
          </a:p>
        </p:txBody>
      </p:sp>
      <p:sp>
        <p:nvSpPr>
          <p:cNvPr id="263" name="Google Shape;263;p39"/>
          <p:cNvSpPr/>
          <p:nvPr/>
        </p:nvSpPr>
        <p:spPr>
          <a:xfrm>
            <a:off x="6383992" y="2363217"/>
            <a:ext cx="2557800" cy="9201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595959"/>
                </a:solidFill>
              </a:rPr>
              <a:t>Looking for material by Lexile level?  Check out Advanced Search. </a:t>
            </a:r>
            <a:endParaRPr sz="500">
              <a:solidFill>
                <a:srgbClr val="595959"/>
              </a:solidFill>
            </a:endParaRPr>
          </a:p>
          <a:p>
            <a:pPr indent="0" lvl="0" marL="0" marR="0" rtl="0" algn="l">
              <a:lnSpc>
                <a:spcPct val="150000"/>
              </a:lnSpc>
              <a:spcBef>
                <a:spcPts val="0"/>
              </a:spcBef>
              <a:spcAft>
                <a:spcPts val="0"/>
              </a:spcAft>
              <a:buClr>
                <a:srgbClr val="717172"/>
              </a:buClr>
              <a:buSzPts val="800"/>
              <a:buFont typeface="PT Serif"/>
              <a:buNone/>
            </a:pPr>
            <a:r>
              <a:t/>
            </a:r>
            <a:endParaRPr i="0" sz="800" u="none" cap="none" strike="noStrike">
              <a:solidFill>
                <a:srgbClr val="595959"/>
              </a:solidFill>
            </a:endParaRPr>
          </a:p>
        </p:txBody>
      </p:sp>
      <p:sp>
        <p:nvSpPr>
          <p:cNvPr id="264" name="Google Shape;264;p39"/>
          <p:cNvSpPr/>
          <p:nvPr/>
        </p:nvSpPr>
        <p:spPr>
          <a:xfrm>
            <a:off x="6383992" y="2109327"/>
            <a:ext cx="7245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Lexile Level</a:t>
            </a:r>
            <a:endParaRPr b="1" i="0" sz="1100" u="none" cap="none" strike="noStrike">
              <a:solidFill>
                <a:srgbClr val="515252"/>
              </a:solidFill>
              <a:latin typeface="Montserrat"/>
              <a:ea typeface="Montserrat"/>
              <a:cs typeface="Montserrat"/>
              <a:sym typeface="Montserrat"/>
            </a:endParaRPr>
          </a:p>
        </p:txBody>
      </p:sp>
      <p:sp>
        <p:nvSpPr>
          <p:cNvPr id="265" name="Google Shape;265;p39"/>
          <p:cNvSpPr/>
          <p:nvPr/>
        </p:nvSpPr>
        <p:spPr>
          <a:xfrm flipH="1">
            <a:off x="6398684" y="3601220"/>
            <a:ext cx="2543100" cy="14667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595959"/>
                </a:solidFill>
              </a:rPr>
              <a:t>These guides provide in-depth information on a select topic and link to a wealth of resources within </a:t>
            </a:r>
            <a:r>
              <a:rPr i="1" lang="en" sz="1100" u="none" cap="none" strike="noStrike">
                <a:solidFill>
                  <a:srgbClr val="595959"/>
                </a:solidFill>
              </a:rPr>
              <a:t>Advanced</a:t>
            </a:r>
            <a:r>
              <a:rPr i="0" lang="en" sz="1100" u="none" cap="none" strike="noStrike">
                <a:solidFill>
                  <a:srgbClr val="595959"/>
                </a:solidFill>
              </a:rPr>
              <a:t>. They also offer links to curriculum and achievement standards, as well as study skills information.</a:t>
            </a:r>
            <a:endParaRPr sz="500">
              <a:solidFill>
                <a:srgbClr val="595959"/>
              </a:solidFill>
            </a:endParaRPr>
          </a:p>
        </p:txBody>
      </p:sp>
      <p:sp>
        <p:nvSpPr>
          <p:cNvPr id="266" name="Google Shape;266;p39"/>
          <p:cNvSpPr/>
          <p:nvPr/>
        </p:nvSpPr>
        <p:spPr>
          <a:xfrm>
            <a:off x="6398774" y="3302900"/>
            <a:ext cx="15675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Resource Guides</a:t>
            </a:r>
            <a:endParaRPr b="1" i="0" sz="1100" u="none" cap="none" strike="noStrike">
              <a:solidFill>
                <a:srgbClr val="515252"/>
              </a:solidFill>
              <a:latin typeface="Montserrat"/>
              <a:ea typeface="Montserrat"/>
              <a:cs typeface="Montserrat"/>
              <a:sym typeface="Montserrat"/>
            </a:endParaRPr>
          </a:p>
        </p:txBody>
      </p:sp>
      <p:sp>
        <p:nvSpPr>
          <p:cNvPr id="267" name="Google Shape;267;p39"/>
          <p:cNvSpPr txBox="1"/>
          <p:nvPr>
            <p:ph type="title"/>
          </p:nvPr>
        </p:nvSpPr>
        <p:spPr>
          <a:xfrm>
            <a:off x="692556" y="824688"/>
            <a:ext cx="32853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2700">
                <a:solidFill>
                  <a:srgbClr val="3E5A90"/>
                </a:solidFill>
              </a:rPr>
              <a:t>Educator Tools</a:t>
            </a:r>
            <a:endParaRPr sz="2700">
              <a:solidFill>
                <a:srgbClr val="3E5A90"/>
              </a:solidFill>
            </a:endParaRPr>
          </a:p>
        </p:txBody>
      </p:sp>
      <p:pic>
        <p:nvPicPr>
          <p:cNvPr descr="Graphical user interface, application&#10;&#10;Description automatically generated with medium confidence" id="268" name="Google Shape;268;p39"/>
          <p:cNvPicPr preferRelativeResize="0"/>
          <p:nvPr>
            <p:ph idx="3" type="pic"/>
          </p:nvPr>
        </p:nvPicPr>
        <p:blipFill rotWithShape="1">
          <a:blip r:embed="rId4">
            <a:alphaModFix/>
          </a:blip>
          <a:srcRect b="0" l="31660" r="31660" t="0"/>
          <a:stretch/>
        </p:blipFill>
        <p:spPr>
          <a:xfrm>
            <a:off x="4224338" y="1715006"/>
            <a:ext cx="1666800" cy="1714500"/>
          </a:xfrm>
          <a:prstGeom prst="rect">
            <a:avLst/>
          </a:prstGeom>
          <a:noFill/>
          <a:ln>
            <a:noFill/>
          </a:ln>
        </p:spPr>
      </p:pic>
      <p:pic>
        <p:nvPicPr>
          <p:cNvPr descr="A picture containing text&#10;&#10;Description automatically generated" id="269" name="Google Shape;269;p39"/>
          <p:cNvPicPr preferRelativeResize="0"/>
          <p:nvPr>
            <p:ph idx="2" type="pic"/>
          </p:nvPr>
        </p:nvPicPr>
        <p:blipFill rotWithShape="1">
          <a:blip r:embed="rId5">
            <a:alphaModFix/>
          </a:blip>
          <a:srcRect b="0" l="16251" r="16258" t="0"/>
          <a:stretch/>
        </p:blipFill>
        <p:spPr>
          <a:xfrm>
            <a:off x="4224338" y="0"/>
            <a:ext cx="1666800" cy="1714500"/>
          </a:xfrm>
          <a:prstGeom prst="rect">
            <a:avLst/>
          </a:prstGeom>
          <a:noFill/>
          <a:ln>
            <a:noFill/>
          </a:ln>
        </p:spPr>
      </p:pic>
      <p:pic>
        <p:nvPicPr>
          <p:cNvPr descr="Graphical user interface&#10;&#10;Description automatically generated with medium confidence" id="270" name="Google Shape;270;p39"/>
          <p:cNvPicPr preferRelativeResize="0"/>
          <p:nvPr>
            <p:ph idx="4" type="pic"/>
          </p:nvPr>
        </p:nvPicPr>
        <p:blipFill rotWithShape="1">
          <a:blip r:embed="rId6">
            <a:alphaModFix/>
          </a:blip>
          <a:srcRect b="0" l="10424" r="10424" t="0"/>
          <a:stretch/>
        </p:blipFill>
        <p:spPr>
          <a:xfrm>
            <a:off x="4224338" y="3429506"/>
            <a:ext cx="16668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0" y="200375"/>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3600">
                <a:solidFill>
                  <a:srgbClr val="3E5A90"/>
                </a:solidFill>
              </a:rPr>
              <a:t>Direct Access to Articles from INFOhio’s ISearch</a:t>
            </a:r>
            <a:endParaRPr sz="3600">
              <a:solidFill>
                <a:srgbClr val="3E5A90"/>
              </a:solidFill>
            </a:endParaRPr>
          </a:p>
        </p:txBody>
      </p:sp>
      <p:pic>
        <p:nvPicPr>
          <p:cNvPr descr="ISearch lets you search nearly all INFOhio resources from a single search box. It includes your school library if your school uses INFOhio’s Integrated Library System. In this video, learn more about accessing the content from your search results, and how to share it with others or save it for use later. Be sure to watch ISearch: Getting Started and ISearch: Searching &amp; Limiters to learn how to use this resource to find the best content to meet your needs." id="276" name="Google Shape;276;p40" title="ISearch: Viewing, Saving, &amp; Sharing">
            <a:hlinkClick r:id="rId3"/>
          </p:cNvPr>
          <p:cNvPicPr preferRelativeResize="0"/>
          <p:nvPr/>
        </p:nvPicPr>
        <p:blipFill>
          <a:blip r:embed="rId4">
            <a:alphaModFix/>
          </a:blip>
          <a:stretch>
            <a:fillRect/>
          </a:stretch>
        </p:blipFill>
        <p:spPr>
          <a:xfrm>
            <a:off x="2286000" y="11943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1"/>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3E5A90"/>
                </a:solidFill>
              </a:rPr>
              <a:t>Ideas &amp; Training</a:t>
            </a:r>
            <a:endParaRPr sz="4470">
              <a:solidFill>
                <a:srgbClr val="3E5A90"/>
              </a:solidFill>
            </a:endParaRPr>
          </a:p>
        </p:txBody>
      </p:sp>
      <p:pic>
        <p:nvPicPr>
          <p:cNvPr id="282" name="Google Shape;282;p41"/>
          <p:cNvPicPr preferRelativeResize="0"/>
          <p:nvPr/>
        </p:nvPicPr>
        <p:blipFill>
          <a:blip r:embed="rId3">
            <a:alphaModFix/>
          </a:blip>
          <a:stretch>
            <a:fillRect/>
          </a:stretch>
        </p:blipFill>
        <p:spPr>
          <a:xfrm>
            <a:off x="5570150" y="923688"/>
            <a:ext cx="4515374" cy="3296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152400" y="152400"/>
            <a:ext cx="8839204" cy="4458446"/>
          </a:xfrm>
          <a:prstGeom prst="rect">
            <a:avLst/>
          </a:prstGeom>
          <a:noFill/>
          <a:ln>
            <a:noFill/>
          </a:ln>
        </p:spPr>
      </p:pic>
      <p:sp>
        <p:nvSpPr>
          <p:cNvPr id="145" name="Google Shape;145;p24"/>
          <p:cNvSpPr/>
          <p:nvPr/>
        </p:nvSpPr>
        <p:spPr>
          <a:xfrm rot="8687661">
            <a:off x="5810724" y="368607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24"/>
          <p:cNvPicPr preferRelativeResize="0"/>
          <p:nvPr/>
        </p:nvPicPr>
        <p:blipFill>
          <a:blip r:embed="rId4">
            <a:alphaModFix/>
          </a:blip>
          <a:stretch>
            <a:fillRect/>
          </a:stretch>
        </p:blipFill>
        <p:spPr>
          <a:xfrm>
            <a:off x="152400" y="111621"/>
            <a:ext cx="9144003" cy="4920259"/>
          </a:xfrm>
          <a:prstGeom prst="rect">
            <a:avLst/>
          </a:prstGeom>
          <a:noFill/>
          <a:ln>
            <a:noFill/>
          </a:ln>
        </p:spPr>
      </p:pic>
      <p:sp>
        <p:nvSpPr>
          <p:cNvPr id="147" name="Google Shape;147;p24"/>
          <p:cNvSpPr/>
          <p:nvPr/>
        </p:nvSpPr>
        <p:spPr>
          <a:xfrm rot="9805418">
            <a:off x="8397231" y="1343428"/>
            <a:ext cx="415362" cy="131643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3E5A90"/>
                </a:solidFill>
              </a:rPr>
              <a:t>Ideas for Use in the Classroom</a:t>
            </a:r>
            <a:endParaRPr sz="4070">
              <a:solidFill>
                <a:srgbClr val="3E5A90"/>
              </a:solidFill>
            </a:endParaRPr>
          </a:p>
        </p:txBody>
      </p:sp>
      <p:sp>
        <p:nvSpPr>
          <p:cNvPr id="288" name="Google Shape;288;p42"/>
          <p:cNvSpPr txBox="1"/>
          <p:nvPr>
            <p:ph idx="1" type="body"/>
          </p:nvPr>
        </p:nvSpPr>
        <p:spPr>
          <a:xfrm>
            <a:off x="3209275" y="1140500"/>
            <a:ext cx="5837100" cy="3674400"/>
          </a:xfrm>
          <a:prstGeom prst="rect">
            <a:avLst/>
          </a:prstGeom>
          <a:noFill/>
          <a:ln>
            <a:noFill/>
          </a:ln>
        </p:spPr>
        <p:txBody>
          <a:bodyPr anchorCtr="0" anchor="t" bIns="19050" lIns="19050" spcFirstLastPara="1" rIns="19050" wrap="square" tIns="19050">
            <a:noAutofit/>
          </a:bodyPr>
          <a:lstStyle/>
          <a:p>
            <a:pPr indent="-336550" lvl="0" marL="457200" rtl="0" algn="l">
              <a:lnSpc>
                <a:spcPct val="115000"/>
              </a:lnSpc>
              <a:spcBef>
                <a:spcPts val="0"/>
              </a:spcBef>
              <a:spcAft>
                <a:spcPts val="0"/>
              </a:spcAft>
              <a:buClr>
                <a:srgbClr val="595959"/>
              </a:buClr>
              <a:buSzPts val="1700"/>
              <a:buChar char="•"/>
            </a:pPr>
            <a:r>
              <a:rPr lang="en" sz="1700">
                <a:solidFill>
                  <a:srgbClr val="595959"/>
                </a:solidFill>
              </a:rPr>
              <a:t>Build global awareness with </a:t>
            </a:r>
            <a:r>
              <a:rPr b="1" lang="en" sz="1700">
                <a:solidFill>
                  <a:srgbClr val="595959"/>
                </a:solidFill>
              </a:rPr>
              <a:t>Government Websites</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Access primary source documents.</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Compare events from around </a:t>
            </a:r>
            <a:r>
              <a:rPr lang="en" sz="1700">
                <a:solidFill>
                  <a:srgbClr val="595959"/>
                </a:solidFill>
              </a:rPr>
              <a:t>the</a:t>
            </a:r>
            <a:r>
              <a:rPr lang="en" sz="1700">
                <a:solidFill>
                  <a:srgbClr val="595959"/>
                </a:solidFill>
              </a:rPr>
              <a:t> </a:t>
            </a:r>
            <a:r>
              <a:rPr lang="en" sz="1700">
                <a:solidFill>
                  <a:srgbClr val="595959"/>
                </a:solidFill>
              </a:rPr>
              <a:t>world</a:t>
            </a:r>
            <a:r>
              <a:rPr lang="en" sz="1700">
                <a:solidFill>
                  <a:srgbClr val="595959"/>
                </a:solidFill>
              </a:rPr>
              <a:t> and see the news cycle in other </a:t>
            </a:r>
            <a:r>
              <a:rPr lang="en" sz="1700">
                <a:solidFill>
                  <a:srgbClr val="595959"/>
                </a:solidFill>
              </a:rPr>
              <a:t>countries</a:t>
            </a:r>
            <a:r>
              <a:rPr lang="en" sz="1700">
                <a:solidFill>
                  <a:srgbClr val="595959"/>
                </a:solidFill>
              </a:rPr>
              <a:t> using </a:t>
            </a:r>
            <a:r>
              <a:rPr b="1" lang="en" sz="1700">
                <a:solidFill>
                  <a:srgbClr val="595959"/>
                </a:solidFill>
              </a:rPr>
              <a:t>World Newspapers</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Save time creating </a:t>
            </a:r>
            <a:r>
              <a:rPr lang="en" sz="1700">
                <a:solidFill>
                  <a:srgbClr val="595959"/>
                </a:solidFill>
              </a:rPr>
              <a:t>bibliographies</a:t>
            </a:r>
            <a:r>
              <a:rPr lang="en" sz="1700">
                <a:solidFill>
                  <a:srgbClr val="595959"/>
                </a:solidFill>
              </a:rPr>
              <a:t> with the citation builder.</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Stay up to date on current events through </a:t>
            </a:r>
            <a:r>
              <a:rPr b="1" lang="en" sz="1700">
                <a:solidFill>
                  <a:srgbClr val="595959"/>
                </a:solidFill>
              </a:rPr>
              <a:t>In the Headlines</a:t>
            </a:r>
            <a:r>
              <a:rPr lang="en" sz="1700">
                <a:solidFill>
                  <a:srgbClr val="595959"/>
                </a:solidFill>
              </a:rPr>
              <a:t>. </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Discuss perspective with </a:t>
            </a:r>
            <a:r>
              <a:rPr b="1" lang="en" sz="1700">
                <a:solidFill>
                  <a:srgbClr val="595959"/>
                </a:solidFill>
              </a:rPr>
              <a:t>Back in Time</a:t>
            </a:r>
            <a:r>
              <a:rPr lang="en" sz="1700">
                <a:solidFill>
                  <a:srgbClr val="595959"/>
                </a:solidFill>
              </a:rPr>
              <a:t> articles.</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Guide students to content by creating a topic-specific pathfinder. </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Display </a:t>
            </a:r>
            <a:r>
              <a:rPr b="1" lang="en" sz="1700">
                <a:solidFill>
                  <a:srgbClr val="595959"/>
                </a:solidFill>
              </a:rPr>
              <a:t>Today in History</a:t>
            </a:r>
            <a:r>
              <a:rPr lang="en" sz="1700">
                <a:solidFill>
                  <a:srgbClr val="595959"/>
                </a:solidFill>
              </a:rPr>
              <a:t> as a class opener. </a:t>
            </a:r>
            <a:endParaRPr sz="1700">
              <a:solidFill>
                <a:srgbClr val="595959"/>
              </a:solidFill>
            </a:endParaRPr>
          </a:p>
          <a:p>
            <a:pPr indent="0" lvl="0" marL="0" rtl="0" algn="l">
              <a:lnSpc>
                <a:spcPct val="115000"/>
              </a:lnSpc>
              <a:spcBef>
                <a:spcPts val="500"/>
              </a:spcBef>
              <a:spcAft>
                <a:spcPts val="500"/>
              </a:spcAft>
              <a:buNone/>
            </a:pPr>
            <a:r>
              <a:t/>
            </a:r>
            <a:endParaRPr sz="1700">
              <a:solidFill>
                <a:srgbClr val="595959"/>
              </a:solidFill>
            </a:endParaRPr>
          </a:p>
        </p:txBody>
      </p:sp>
      <p:pic>
        <p:nvPicPr>
          <p:cNvPr id="289" name="Google Shape;289;p42"/>
          <p:cNvPicPr preferRelativeResize="0"/>
          <p:nvPr/>
        </p:nvPicPr>
        <p:blipFill rotWithShape="1">
          <a:blip r:embed="rId3">
            <a:alphaModFix/>
          </a:blip>
          <a:srcRect b="0" l="16936" r="16930" t="0"/>
          <a:stretch/>
        </p:blipFill>
        <p:spPr>
          <a:xfrm>
            <a:off x="304800" y="1458950"/>
            <a:ext cx="2904472" cy="30375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3"/>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3E5A90"/>
                </a:solidFill>
              </a:rPr>
              <a:t>Ideas for Use in the Library</a:t>
            </a:r>
            <a:endParaRPr sz="4070">
              <a:solidFill>
                <a:srgbClr val="3E5A90"/>
              </a:solidFill>
            </a:endParaRPr>
          </a:p>
        </p:txBody>
      </p:sp>
      <p:sp>
        <p:nvSpPr>
          <p:cNvPr id="295" name="Google Shape;295;p43"/>
          <p:cNvSpPr txBox="1"/>
          <p:nvPr>
            <p:ph idx="1" type="body"/>
          </p:nvPr>
        </p:nvSpPr>
        <p:spPr>
          <a:xfrm>
            <a:off x="4106575" y="1211725"/>
            <a:ext cx="4658700" cy="3674400"/>
          </a:xfrm>
          <a:prstGeom prst="rect">
            <a:avLst/>
          </a:prstGeom>
          <a:noFill/>
          <a:ln>
            <a:noFill/>
          </a:ln>
        </p:spPr>
        <p:txBody>
          <a:bodyPr anchorCtr="0" anchor="t" bIns="19050" lIns="19050" spcFirstLastPara="1" rIns="19050" wrap="square" tIns="19050">
            <a:noAutofit/>
          </a:bodyPr>
          <a:lstStyle/>
          <a:p>
            <a:pPr indent="-336550" lvl="0" marL="457200" rtl="0" algn="l">
              <a:lnSpc>
                <a:spcPct val="115000"/>
              </a:lnSpc>
              <a:spcBef>
                <a:spcPts val="0"/>
              </a:spcBef>
              <a:spcAft>
                <a:spcPts val="0"/>
              </a:spcAft>
              <a:buClr>
                <a:srgbClr val="595959"/>
              </a:buClr>
              <a:buSzPts val="1700"/>
              <a:buChar char="•"/>
            </a:pPr>
            <a:r>
              <a:rPr lang="en" sz="1700">
                <a:solidFill>
                  <a:srgbClr val="595959"/>
                </a:solidFill>
              </a:rPr>
              <a:t>Help students and adult researchers</a:t>
            </a:r>
            <a:r>
              <a:rPr lang="en" sz="1700">
                <a:solidFill>
                  <a:srgbClr val="595959"/>
                </a:solidFill>
              </a:rPr>
              <a:t> conduct research in a safe, trusted environment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Let users know about the ad-free citation builder </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Direct patrons that need resources in another language to World Newspapers and the translation tool</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Help patrons get started on a topic with resource guides or pathfinders </a:t>
            </a:r>
            <a:endParaRPr sz="1700">
              <a:solidFill>
                <a:srgbClr val="595959"/>
              </a:solidFill>
            </a:endParaRPr>
          </a:p>
          <a:p>
            <a:pPr indent="0" lvl="0" marL="457200" rtl="0" algn="l">
              <a:lnSpc>
                <a:spcPct val="115000"/>
              </a:lnSpc>
              <a:spcBef>
                <a:spcPts val="500"/>
              </a:spcBef>
              <a:spcAft>
                <a:spcPts val="500"/>
              </a:spcAft>
              <a:buNone/>
            </a:pPr>
            <a:r>
              <a:t/>
            </a:r>
            <a:endParaRPr sz="1700">
              <a:solidFill>
                <a:srgbClr val="595959"/>
              </a:solidFill>
            </a:endParaRPr>
          </a:p>
        </p:txBody>
      </p:sp>
      <p:pic>
        <p:nvPicPr>
          <p:cNvPr id="296" name="Google Shape;296;p43"/>
          <p:cNvPicPr preferRelativeResize="0"/>
          <p:nvPr/>
        </p:nvPicPr>
        <p:blipFill rotWithShape="1">
          <a:blip r:embed="rId3">
            <a:alphaModFix/>
          </a:blip>
          <a:srcRect b="820" l="0" r="35174" t="-820"/>
          <a:stretch/>
        </p:blipFill>
        <p:spPr>
          <a:xfrm>
            <a:off x="1028075" y="830050"/>
            <a:ext cx="2814872" cy="40086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4"/>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3E5A90"/>
                </a:solidFill>
              </a:rPr>
              <a:t>Learn More with INFOhio Classes</a:t>
            </a:r>
            <a:endParaRPr sz="4070">
              <a:solidFill>
                <a:srgbClr val="3E5A90"/>
              </a:solidFill>
            </a:endParaRPr>
          </a:p>
        </p:txBody>
      </p:sp>
      <p:pic>
        <p:nvPicPr>
          <p:cNvPr id="302" name="Google Shape;302;p44"/>
          <p:cNvPicPr preferRelativeResize="0"/>
          <p:nvPr/>
        </p:nvPicPr>
        <p:blipFill>
          <a:blip r:embed="rId3">
            <a:alphaModFix/>
          </a:blip>
          <a:stretch>
            <a:fillRect/>
          </a:stretch>
        </p:blipFill>
        <p:spPr>
          <a:xfrm>
            <a:off x="1808463" y="944700"/>
            <a:ext cx="5527072" cy="2038900"/>
          </a:xfrm>
          <a:prstGeom prst="rect">
            <a:avLst/>
          </a:prstGeom>
          <a:noFill/>
          <a:ln>
            <a:noFill/>
          </a:ln>
        </p:spPr>
      </p:pic>
      <p:sp>
        <p:nvSpPr>
          <p:cNvPr id="303" name="Google Shape;303;p44"/>
          <p:cNvSpPr txBox="1"/>
          <p:nvPr/>
        </p:nvSpPr>
        <p:spPr>
          <a:xfrm>
            <a:off x="83175" y="3203625"/>
            <a:ext cx="4248600" cy="1102500"/>
          </a:xfrm>
          <a:prstGeom prst="rect">
            <a:avLst/>
          </a:prstGeom>
          <a:noFill/>
          <a:ln>
            <a:noFill/>
          </a:ln>
        </p:spPr>
        <p:txBody>
          <a:bodyPr anchorCtr="0" anchor="t" bIns="19050" lIns="19050" spcFirstLastPara="1" rIns="19050" wrap="square" tIns="19050">
            <a:noAutofit/>
          </a:bodyPr>
          <a:lstStyle/>
          <a:p>
            <a:pPr indent="0" lvl="0" marL="457200" rtl="0" algn="ctr">
              <a:lnSpc>
                <a:spcPct val="150000"/>
              </a:lnSpc>
              <a:spcBef>
                <a:spcPts val="0"/>
              </a:spcBef>
              <a:spcAft>
                <a:spcPts val="1000"/>
              </a:spcAft>
              <a:buNone/>
            </a:pPr>
            <a:r>
              <a:rPr b="1" lang="en" sz="1500">
                <a:solidFill>
                  <a:srgbClr val="7F7F7F"/>
                </a:solidFill>
              </a:rPr>
              <a:t>INFOhio Campus provides classes to help teachers integrate licensed resources into their classrooms.</a:t>
            </a:r>
            <a:endParaRPr b="1" sz="1500">
              <a:solidFill>
                <a:srgbClr val="7F7F7F"/>
              </a:solidFill>
            </a:endParaRPr>
          </a:p>
        </p:txBody>
      </p:sp>
      <p:sp>
        <p:nvSpPr>
          <p:cNvPr id="304" name="Google Shape;304;p44"/>
          <p:cNvSpPr txBox="1"/>
          <p:nvPr/>
        </p:nvSpPr>
        <p:spPr>
          <a:xfrm>
            <a:off x="5129100" y="3136000"/>
            <a:ext cx="4014900" cy="1913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7F7F7F"/>
                </a:solidFill>
              </a:rPr>
              <a:t>Take this asynchronous, self-paced, World Book Student and Advanced Class and earn 2 contact hours after completion of the final quiz.</a:t>
            </a:r>
            <a:endParaRPr b="1" sz="1500">
              <a:solidFill>
                <a:srgbClr val="7F7F7F"/>
              </a:solidFill>
            </a:endParaRPr>
          </a:p>
          <a:p>
            <a:pPr indent="0" lvl="0" marL="0" rtl="0" algn="l">
              <a:spcBef>
                <a:spcPts val="1000"/>
              </a:spcBef>
              <a:spcAft>
                <a:spcPts val="0"/>
              </a:spcAft>
              <a:buNone/>
            </a:pPr>
            <a:r>
              <a:t/>
            </a:r>
            <a:endParaRPr>
              <a:latin typeface="PT Serif"/>
              <a:ea typeface="PT Serif"/>
              <a:cs typeface="PT Serif"/>
              <a:sym typeface="PT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3E5A90"/>
                </a:solidFill>
              </a:rPr>
              <a:t>Training Material </a:t>
            </a:r>
            <a:endParaRPr sz="4070">
              <a:solidFill>
                <a:srgbClr val="3E5A90"/>
              </a:solidFill>
            </a:endParaRPr>
          </a:p>
        </p:txBody>
      </p:sp>
      <p:sp>
        <p:nvSpPr>
          <p:cNvPr id="310" name="Google Shape;310;p45"/>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140970" lvl="0" marL="182880" rtl="0" algn="l">
              <a:lnSpc>
                <a:spcPct val="115000"/>
              </a:lnSpc>
              <a:spcBef>
                <a:spcPts val="0"/>
              </a:spcBef>
              <a:spcAft>
                <a:spcPts val="0"/>
              </a:spcAft>
              <a:buClr>
                <a:srgbClr val="595959"/>
              </a:buClr>
              <a:buSzPts val="1500"/>
              <a:buChar char="•"/>
            </a:pPr>
            <a:r>
              <a:rPr lang="en" u="sng">
                <a:solidFill>
                  <a:schemeClr val="hlink"/>
                </a:solidFill>
                <a:hlinkClick r:id="rId3"/>
              </a:rPr>
              <a:t>Free promotional material</a:t>
            </a:r>
            <a:r>
              <a:rPr lang="en">
                <a:solidFill>
                  <a:srgbClr val="595959"/>
                </a:solidFill>
              </a:rPr>
              <a:t> such as colorful social media posts, bookmarks, flyers, and more!</a:t>
            </a:r>
            <a:endParaRPr>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a:solidFill>
                  <a:srgbClr val="595959"/>
                </a:solidFill>
              </a:rPr>
              <a:t>How-to articles and tutorial videos on each feature of </a:t>
            </a:r>
            <a:r>
              <a:rPr i="1" lang="en" u="sng">
                <a:solidFill>
                  <a:schemeClr val="hlink"/>
                </a:solidFill>
                <a:hlinkClick r:id="rId4"/>
              </a:rPr>
              <a:t>Advanced</a:t>
            </a:r>
            <a:endParaRPr i="1">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u="sng">
                <a:solidFill>
                  <a:schemeClr val="hlink"/>
                </a:solidFill>
                <a:hlinkClick r:id="rId5"/>
              </a:rPr>
              <a:t>Ideas for use</a:t>
            </a:r>
            <a:r>
              <a:rPr lang="en">
                <a:solidFill>
                  <a:srgbClr val="595959"/>
                </a:solidFill>
              </a:rPr>
              <a:t> in the classroom &amp; at home </a:t>
            </a:r>
            <a:endParaRPr>
              <a:solidFill>
                <a:srgbClr val="595959"/>
              </a:solidFill>
            </a:endParaRPr>
          </a:p>
          <a:p>
            <a:pPr indent="0" lvl="0" marL="0" rtl="0" algn="l">
              <a:lnSpc>
                <a:spcPct val="115000"/>
              </a:lnSpc>
              <a:spcBef>
                <a:spcPts val="500"/>
              </a:spcBef>
              <a:spcAft>
                <a:spcPts val="500"/>
              </a:spcAft>
              <a:buNone/>
            </a:pPr>
            <a:r>
              <a:t/>
            </a:r>
            <a:endParaRPr>
              <a:solidFill>
                <a:srgbClr val="595959"/>
              </a:solidFill>
            </a:endParaRPr>
          </a:p>
        </p:txBody>
      </p:sp>
      <p:pic>
        <p:nvPicPr>
          <p:cNvPr id="311" name="Google Shape;311;p45"/>
          <p:cNvPicPr preferRelativeResize="0"/>
          <p:nvPr/>
        </p:nvPicPr>
        <p:blipFill rotWithShape="1">
          <a:blip r:embed="rId6">
            <a:alphaModFix/>
          </a:blip>
          <a:srcRect b="475" l="0" r="0" t="475"/>
          <a:stretch/>
        </p:blipFill>
        <p:spPr>
          <a:xfrm rot="-307602">
            <a:off x="392858" y="889667"/>
            <a:ext cx="2309731" cy="3027191"/>
          </a:xfrm>
          <a:prstGeom prst="rect">
            <a:avLst/>
          </a:prstGeom>
          <a:noFill/>
          <a:ln>
            <a:noFill/>
          </a:ln>
        </p:spPr>
      </p:pic>
      <p:pic>
        <p:nvPicPr>
          <p:cNvPr id="312" name="Google Shape;312;p45"/>
          <p:cNvPicPr preferRelativeResize="0"/>
          <p:nvPr/>
        </p:nvPicPr>
        <p:blipFill rotWithShape="1">
          <a:blip r:embed="rId7">
            <a:alphaModFix/>
          </a:blip>
          <a:srcRect b="0" l="758" r="758" t="0"/>
          <a:stretch/>
        </p:blipFill>
        <p:spPr>
          <a:xfrm>
            <a:off x="1980025" y="3413274"/>
            <a:ext cx="1514274" cy="1517750"/>
          </a:xfrm>
          <a:prstGeom prst="rect">
            <a:avLst/>
          </a:prstGeom>
          <a:noFill/>
          <a:ln>
            <a:noFill/>
          </a:ln>
        </p:spPr>
      </p:pic>
      <p:pic>
        <p:nvPicPr>
          <p:cNvPr id="313" name="Google Shape;313;p45"/>
          <p:cNvPicPr preferRelativeResize="0"/>
          <p:nvPr/>
        </p:nvPicPr>
        <p:blipFill rotWithShape="1">
          <a:blip r:embed="rId8">
            <a:alphaModFix/>
          </a:blip>
          <a:srcRect b="0" l="2399" r="2399" t="0"/>
          <a:stretch/>
        </p:blipFill>
        <p:spPr>
          <a:xfrm>
            <a:off x="4354524" y="2764800"/>
            <a:ext cx="3397202" cy="20809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6"/>
          <p:cNvSpPr txBox="1"/>
          <p:nvPr/>
        </p:nvSpPr>
        <p:spPr>
          <a:xfrm>
            <a:off x="311700" y="1453663"/>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solidFill>
                  <a:srgbClr val="245388"/>
                </a:solidFill>
                <a:latin typeface="Rockwell"/>
                <a:ea typeface="Rockwell"/>
                <a:cs typeface="Rockwell"/>
                <a:sym typeface="Rockwell"/>
              </a:rPr>
              <a:t>Presented by: </a:t>
            </a:r>
            <a:endParaRPr b="1" sz="4400">
              <a:solidFill>
                <a:srgbClr val="245388"/>
              </a:solidFill>
              <a:latin typeface="Rockwell"/>
              <a:ea typeface="Rockwell"/>
              <a:cs typeface="Rockwell"/>
              <a:sym typeface="Rockwell"/>
            </a:endParaRPr>
          </a:p>
        </p:txBody>
      </p:sp>
      <p:sp>
        <p:nvSpPr>
          <p:cNvPr id="319" name="Google Shape;319;p46"/>
          <p:cNvSpPr txBox="1"/>
          <p:nvPr/>
        </p:nvSpPr>
        <p:spPr>
          <a:xfrm>
            <a:off x="311700" y="2077928"/>
            <a:ext cx="8520600" cy="682800"/>
          </a:xfrm>
          <a:prstGeom prst="rect">
            <a:avLst/>
          </a:prstGeom>
          <a:noFill/>
          <a:ln>
            <a:noFill/>
          </a:ln>
        </p:spPr>
        <p:txBody>
          <a:bodyPr anchorCtr="0" anchor="t" bIns="91425" lIns="91425" spcFirstLastPara="1" rIns="91425" wrap="square" tIns="91425">
            <a:noAutofit/>
          </a:bodyPr>
          <a:lstStyle/>
          <a:p>
            <a:pPr indent="0" lvl="0" marL="0" rtl="0" algn="ctr">
              <a:lnSpc>
                <a:spcPct val="98181"/>
              </a:lnSpc>
              <a:spcBef>
                <a:spcPts val="1000"/>
              </a:spcBef>
              <a:spcAft>
                <a:spcPts val="0"/>
              </a:spcAft>
              <a:buNone/>
            </a:pPr>
            <a:r>
              <a:t/>
            </a:r>
            <a:endParaRPr sz="3000">
              <a:solidFill>
                <a:srgbClr val="000000"/>
              </a:solidFill>
              <a:latin typeface="Tahoma"/>
              <a:ea typeface="Tahoma"/>
              <a:cs typeface="Tahoma"/>
              <a:sym typeface="Tahoma"/>
            </a:endParaRPr>
          </a:p>
          <a:p>
            <a:pPr indent="0" lvl="0" marL="0" rtl="0" algn="ctr">
              <a:lnSpc>
                <a:spcPct val="115000"/>
              </a:lnSpc>
              <a:spcBef>
                <a:spcPts val="0"/>
              </a:spcBef>
              <a:spcAft>
                <a:spcPts val="1600"/>
              </a:spcAft>
              <a:buNone/>
            </a:pPr>
            <a:r>
              <a:t/>
            </a:r>
            <a:endParaRPr sz="1800">
              <a:latin typeface="Tahoma"/>
              <a:ea typeface="Tahoma"/>
              <a:cs typeface="Tahoma"/>
              <a:sym typeface="Tahoma"/>
            </a:endParaRPr>
          </a:p>
        </p:txBody>
      </p:sp>
      <p:sp>
        <p:nvSpPr>
          <p:cNvPr id="320" name="Google Shape;320;p46"/>
          <p:cNvSpPr txBox="1"/>
          <p:nvPr/>
        </p:nvSpPr>
        <p:spPr>
          <a:xfrm>
            <a:off x="1679500" y="3359025"/>
            <a:ext cx="5899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t>Contact Me!</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0" y="200375"/>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3900">
                <a:solidFill>
                  <a:srgbClr val="3E5A90"/>
                </a:solidFill>
              </a:rPr>
              <a:t>Advanced</a:t>
            </a:r>
            <a:endParaRPr sz="3900">
              <a:solidFill>
                <a:srgbClr val="3E5A90"/>
              </a:solidFill>
            </a:endParaRPr>
          </a:p>
        </p:txBody>
      </p:sp>
      <p:pic>
        <p:nvPicPr>
          <p:cNvPr id="153" name="Google Shape;153;p25"/>
          <p:cNvPicPr preferRelativeResize="0"/>
          <p:nvPr/>
        </p:nvPicPr>
        <p:blipFill rotWithShape="1">
          <a:blip r:embed="rId3">
            <a:alphaModFix/>
          </a:blip>
          <a:srcRect b="26077" l="76184" r="3021" t="26267"/>
          <a:stretch/>
        </p:blipFill>
        <p:spPr>
          <a:xfrm>
            <a:off x="286350" y="1431825"/>
            <a:ext cx="2913074" cy="2123574"/>
          </a:xfrm>
          <a:prstGeom prst="rect">
            <a:avLst/>
          </a:prstGeom>
          <a:noFill/>
          <a:ln>
            <a:noFill/>
          </a:ln>
        </p:spPr>
      </p:pic>
      <p:sp>
        <p:nvSpPr>
          <p:cNvPr id="154" name="Google Shape;154;p25"/>
          <p:cNvSpPr txBox="1"/>
          <p:nvPr>
            <p:ph idx="1" type="body"/>
          </p:nvPr>
        </p:nvSpPr>
        <p:spPr>
          <a:xfrm>
            <a:off x="3314825" y="1038325"/>
            <a:ext cx="5619000" cy="3901800"/>
          </a:xfrm>
          <a:prstGeom prst="rect">
            <a:avLst/>
          </a:prstGeom>
          <a:noFill/>
          <a:ln>
            <a:noFill/>
          </a:ln>
        </p:spPr>
        <p:txBody>
          <a:bodyPr anchorCtr="0" anchor="t" bIns="19050" lIns="19050" spcFirstLastPara="1" rIns="19050" wrap="square" tIns="19050">
            <a:noAutofit/>
          </a:bodyPr>
          <a:lstStyle/>
          <a:p>
            <a:pPr indent="-153670" lvl="0" marL="182880" rtl="0" algn="l">
              <a:lnSpc>
                <a:spcPct val="115000"/>
              </a:lnSpc>
              <a:spcBef>
                <a:spcPts val="0"/>
              </a:spcBef>
              <a:spcAft>
                <a:spcPts val="0"/>
              </a:spcAft>
              <a:buClr>
                <a:srgbClr val="595959"/>
              </a:buClr>
              <a:buSzPts val="1700"/>
              <a:buChar char="•"/>
            </a:pPr>
            <a:r>
              <a:rPr lang="en" sz="1700">
                <a:solidFill>
                  <a:srgbClr val="595959"/>
                </a:solidFill>
              </a:rPr>
              <a:t>Organize research with tools like My Research and Pathfinders</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Create easy bibliographies and cite sources using the free citation builder</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Build global awareness and s</a:t>
            </a:r>
            <a:r>
              <a:rPr lang="en" sz="1700">
                <a:solidFill>
                  <a:srgbClr val="595959"/>
                </a:solidFill>
              </a:rPr>
              <a:t>tay up-to-date with In the Headlines, World Newspapers, and Behind the Headlines</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Dig deeper with primary source documents and special reports</a:t>
            </a:r>
            <a:endParaRPr sz="1700">
              <a:solidFill>
                <a:srgbClr val="595959"/>
              </a:solidFill>
            </a:endParaRPr>
          </a:p>
          <a:p>
            <a:pPr indent="-153670" lvl="0" marL="182880" rtl="0" algn="l">
              <a:lnSpc>
                <a:spcPct val="115000"/>
              </a:lnSpc>
              <a:spcBef>
                <a:spcPts val="500"/>
              </a:spcBef>
              <a:spcAft>
                <a:spcPts val="500"/>
              </a:spcAft>
              <a:buClr>
                <a:srgbClr val="595959"/>
              </a:buClr>
              <a:buSzPts val="1700"/>
              <a:buChar char="•"/>
            </a:pPr>
            <a:r>
              <a:rPr lang="en" sz="1700">
                <a:solidFill>
                  <a:srgbClr val="595959"/>
                </a:solidFill>
              </a:rPr>
              <a:t>Find Pathfinders of pre-generated content sets aid in research and subject matter understanding</a:t>
            </a:r>
            <a:endParaRPr sz="1700">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3E5A90"/>
                </a:solidFill>
              </a:rPr>
              <a:t>Features</a:t>
            </a:r>
            <a:endParaRPr sz="4470">
              <a:solidFill>
                <a:srgbClr val="3E5A90"/>
              </a:solidFill>
            </a:endParaRPr>
          </a:p>
        </p:txBody>
      </p:sp>
      <p:pic>
        <p:nvPicPr>
          <p:cNvPr id="160" name="Google Shape;160;p26"/>
          <p:cNvPicPr preferRelativeResize="0"/>
          <p:nvPr/>
        </p:nvPicPr>
        <p:blipFill>
          <a:blip r:embed="rId3">
            <a:alphaModFix/>
          </a:blip>
          <a:stretch>
            <a:fillRect/>
          </a:stretch>
        </p:blipFill>
        <p:spPr>
          <a:xfrm>
            <a:off x="5461900" y="975450"/>
            <a:ext cx="4756028" cy="30781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idx="1" type="body"/>
          </p:nvPr>
        </p:nvSpPr>
        <p:spPr>
          <a:xfrm>
            <a:off x="763392" y="1483512"/>
            <a:ext cx="3499500" cy="650700"/>
          </a:xfrm>
          <a:prstGeom prst="rect">
            <a:avLst/>
          </a:prstGeom>
          <a:noFill/>
          <a:ln>
            <a:noFill/>
          </a:ln>
        </p:spPr>
        <p:txBody>
          <a:bodyPr anchorCtr="0" anchor="t" bIns="19050" lIns="19050" spcFirstLastPara="1" rIns="19050" wrap="square" tIns="19050">
            <a:noAutofit/>
          </a:bodyPr>
          <a:lstStyle/>
          <a:p>
            <a:pPr indent="-88900" lvl="0" marL="17780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Stay in-the-know with</a:t>
            </a:r>
            <a:r>
              <a:rPr b="1" lang="en" sz="1400">
                <a:latin typeface="Arial"/>
                <a:ea typeface="Arial"/>
                <a:cs typeface="Arial"/>
                <a:sym typeface="Arial"/>
              </a:rPr>
              <a:t> In the Headlines</a:t>
            </a:r>
            <a:r>
              <a:rPr lang="en" sz="1400">
                <a:latin typeface="Arial"/>
                <a:ea typeface="Arial"/>
                <a:cs typeface="Arial"/>
                <a:sym typeface="Arial"/>
              </a:rPr>
              <a:t>, a live news feed that contains up-to-the-minute breaking news. </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 Accounts can select from 8 different RSS feeds to </a:t>
            </a:r>
            <a:r>
              <a:rPr lang="en" sz="1400">
                <a:latin typeface="Arial"/>
                <a:ea typeface="Arial"/>
                <a:cs typeface="Arial"/>
                <a:sym typeface="Arial"/>
              </a:rPr>
              <a:t>display. </a:t>
            </a:r>
            <a:endParaRPr sz="1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p:txBody>
      </p:sp>
      <p:sp>
        <p:nvSpPr>
          <p:cNvPr id="166" name="Google Shape;166;p27"/>
          <p:cNvSpPr txBox="1"/>
          <p:nvPr>
            <p:ph type="title"/>
          </p:nvPr>
        </p:nvSpPr>
        <p:spPr>
          <a:xfrm>
            <a:off x="510311" y="391920"/>
            <a:ext cx="40617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2500">
                <a:solidFill>
                  <a:srgbClr val="3E5A90"/>
                </a:solidFill>
              </a:rPr>
              <a:t>In the Headlines</a:t>
            </a:r>
            <a:endParaRPr sz="2500">
              <a:solidFill>
                <a:srgbClr val="3E5A90"/>
              </a:solidFill>
            </a:endParaRPr>
          </a:p>
        </p:txBody>
      </p:sp>
      <p:pic>
        <p:nvPicPr>
          <p:cNvPr descr="Diagram&#10;&#10;Description automatically generated with medium confidence" id="167" name="Google Shape;167;p27"/>
          <p:cNvPicPr preferRelativeResize="0"/>
          <p:nvPr>
            <p:ph idx="2" type="pic"/>
          </p:nvPr>
        </p:nvPicPr>
        <p:blipFill rotWithShape="1">
          <a:blip r:embed="rId3">
            <a:alphaModFix/>
          </a:blip>
          <a:srcRect b="0" l="21810" r="21816" t="0"/>
          <a:stretch/>
        </p:blipFill>
        <p:spPr>
          <a:xfrm>
            <a:off x="5458037" y="976707"/>
            <a:ext cx="3707700" cy="304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txBox="1"/>
          <p:nvPr>
            <p:ph idx="1" type="body"/>
          </p:nvPr>
        </p:nvSpPr>
        <p:spPr>
          <a:xfrm>
            <a:off x="763392" y="1483512"/>
            <a:ext cx="3499500" cy="650700"/>
          </a:xfrm>
          <a:prstGeom prst="rect">
            <a:avLst/>
          </a:prstGeom>
          <a:noFill/>
          <a:ln>
            <a:noFill/>
          </a:ln>
        </p:spPr>
        <p:txBody>
          <a:bodyPr anchorCtr="0" anchor="t" bIns="19050" lIns="19050" spcFirstLastPara="1" rIns="19050" wrap="square" tIns="19050">
            <a:noAutofit/>
          </a:bodyPr>
          <a:lstStyle/>
          <a:p>
            <a:pPr indent="0" lvl="0" marL="88900" rtl="0" algn="l">
              <a:lnSpc>
                <a:spcPct val="150000"/>
              </a:lnSpc>
              <a:spcBef>
                <a:spcPts val="0"/>
              </a:spcBef>
              <a:spcAft>
                <a:spcPts val="0"/>
              </a:spcAft>
              <a:buClr>
                <a:srgbClr val="717172"/>
              </a:buClr>
              <a:buSzPts val="700"/>
              <a:buFont typeface="PT Serif"/>
              <a:buNone/>
            </a:pPr>
            <a:r>
              <a:t/>
            </a:r>
            <a:endParaRPr sz="500">
              <a:latin typeface="Arial"/>
              <a:ea typeface="Arial"/>
              <a:cs typeface="Arial"/>
              <a:sym typeface="Arial"/>
            </a:endParaRPr>
          </a:p>
          <a:p>
            <a:pPr indent="0" lvl="0" marL="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Access links to 400+ newspapers from throughout the U.S. and around the world with </a:t>
            </a:r>
            <a:r>
              <a:rPr b="1" lang="en" sz="1400">
                <a:latin typeface="Arial"/>
                <a:ea typeface="Arial"/>
                <a:cs typeface="Arial"/>
                <a:sym typeface="Arial"/>
              </a:rPr>
              <a:t>World Newspapers</a:t>
            </a:r>
            <a:r>
              <a:rPr lang="en" sz="1400">
                <a:latin typeface="Arial"/>
                <a:ea typeface="Arial"/>
                <a:cs typeface="Arial"/>
                <a:sym typeface="Arial"/>
              </a:rPr>
              <a:t>.  Take a look at how we are reporting on the same topic as other countries to compare and build perspective. </a:t>
            </a:r>
            <a:endParaRPr sz="1400">
              <a:latin typeface="Arial"/>
              <a:ea typeface="Arial"/>
              <a:cs typeface="Arial"/>
              <a:sym typeface="Arial"/>
            </a:endParaRPr>
          </a:p>
          <a:p>
            <a:pPr indent="0" lvl="0" marL="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a:p>
            <a:pPr indent="0" lvl="0" marL="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Patrons can read news from other countries in other languages.</a:t>
            </a:r>
            <a:endParaRPr sz="1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p:txBody>
      </p:sp>
      <p:sp>
        <p:nvSpPr>
          <p:cNvPr id="173" name="Google Shape;173;p28"/>
          <p:cNvSpPr txBox="1"/>
          <p:nvPr>
            <p:ph type="title"/>
          </p:nvPr>
        </p:nvSpPr>
        <p:spPr>
          <a:xfrm>
            <a:off x="510311" y="391920"/>
            <a:ext cx="40617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2500">
                <a:solidFill>
                  <a:srgbClr val="3E5A90"/>
                </a:solidFill>
              </a:rPr>
              <a:t>Build global awareness</a:t>
            </a:r>
            <a:endParaRPr sz="2500">
              <a:solidFill>
                <a:srgbClr val="3E5A90"/>
              </a:solidFill>
            </a:endParaRPr>
          </a:p>
        </p:txBody>
      </p:sp>
      <p:pic>
        <p:nvPicPr>
          <p:cNvPr id="174" name="Google Shape;174;p28"/>
          <p:cNvPicPr preferRelativeResize="0"/>
          <p:nvPr>
            <p:ph idx="2" type="pic"/>
          </p:nvPr>
        </p:nvPicPr>
        <p:blipFill rotWithShape="1">
          <a:blip r:embed="rId3">
            <a:alphaModFix/>
          </a:blip>
          <a:srcRect b="0" l="1858" r="1858" t="0"/>
          <a:stretch/>
        </p:blipFill>
        <p:spPr>
          <a:xfrm>
            <a:off x="5458037" y="976707"/>
            <a:ext cx="3707700" cy="304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ph idx="1" type="body"/>
          </p:nvPr>
        </p:nvSpPr>
        <p:spPr>
          <a:xfrm>
            <a:off x="763392" y="1483512"/>
            <a:ext cx="3499500" cy="650700"/>
          </a:xfrm>
          <a:prstGeom prst="rect">
            <a:avLst/>
          </a:prstGeom>
          <a:noFill/>
          <a:ln>
            <a:noFill/>
          </a:ln>
        </p:spPr>
        <p:txBody>
          <a:bodyPr anchorCtr="0" anchor="t" bIns="19050" lIns="19050" spcFirstLastPara="1" rIns="19050" wrap="square" tIns="19050">
            <a:noAutofit/>
          </a:bodyPr>
          <a:lstStyle/>
          <a:p>
            <a:pPr indent="0" lvl="0" marL="88900" rtl="0" algn="l">
              <a:lnSpc>
                <a:spcPct val="150000"/>
              </a:lnSpc>
              <a:spcBef>
                <a:spcPts val="0"/>
              </a:spcBef>
              <a:spcAft>
                <a:spcPts val="0"/>
              </a:spcAft>
              <a:buClr>
                <a:srgbClr val="717172"/>
              </a:buClr>
              <a:buSzPts val="700"/>
              <a:buFont typeface="PT Serif"/>
              <a:buNone/>
            </a:pPr>
            <a:r>
              <a:t/>
            </a:r>
            <a:endParaRPr sz="500">
              <a:latin typeface="Arial"/>
              <a:ea typeface="Arial"/>
              <a:cs typeface="Arial"/>
              <a:sym typeface="Arial"/>
            </a:endParaRPr>
          </a:p>
          <a:p>
            <a:pPr indent="0" lvl="0" marL="0" rtl="0" algn="l">
              <a:lnSpc>
                <a:spcPct val="150000"/>
              </a:lnSpc>
              <a:spcBef>
                <a:spcPts val="0"/>
              </a:spcBef>
              <a:spcAft>
                <a:spcPts val="0"/>
              </a:spcAft>
              <a:buNone/>
            </a:pPr>
            <a:r>
              <a:rPr lang="en" sz="1400">
                <a:latin typeface="Arial"/>
                <a:ea typeface="Arial"/>
                <a:cs typeface="Arial"/>
                <a:sym typeface="Arial"/>
              </a:rPr>
              <a:t>Take research to the next level with advanced source types found under </a:t>
            </a:r>
            <a:r>
              <a:rPr b="1" lang="en" sz="1400">
                <a:latin typeface="Arial"/>
                <a:ea typeface="Arial"/>
                <a:cs typeface="Arial"/>
                <a:sym typeface="Arial"/>
              </a:rPr>
              <a:t>Related Information</a:t>
            </a:r>
            <a:endParaRPr b="1" sz="14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sz="1400">
                <a:latin typeface="Arial"/>
                <a:ea typeface="Arial"/>
                <a:cs typeface="Arial"/>
                <a:sym typeface="Arial"/>
              </a:rPr>
              <a:t>Primary source documents</a:t>
            </a:r>
            <a:endParaRPr sz="14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sz="1400">
                <a:latin typeface="Arial"/>
                <a:ea typeface="Arial"/>
                <a:cs typeface="Arial"/>
                <a:sym typeface="Arial"/>
              </a:rPr>
              <a:t>Websites specially selected by World Book editors</a:t>
            </a:r>
            <a:endParaRPr sz="14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sz="1400">
                <a:latin typeface="Arial"/>
                <a:ea typeface="Arial"/>
                <a:cs typeface="Arial"/>
                <a:sym typeface="Arial"/>
              </a:rPr>
              <a:t>Popular and scholarly articles through our partnership with EBSCO</a:t>
            </a:r>
            <a:endParaRPr sz="14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sz="1400">
                <a:latin typeface="Arial"/>
                <a:ea typeface="Arial"/>
                <a:cs typeface="Arial"/>
                <a:sym typeface="Arial"/>
              </a:rPr>
              <a:t>eBook titles</a:t>
            </a:r>
            <a:endParaRPr sz="14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sz="1400">
                <a:latin typeface="Arial"/>
                <a:ea typeface="Arial"/>
                <a:cs typeface="Arial"/>
                <a:sym typeface="Arial"/>
              </a:rPr>
              <a:t>Special reports</a:t>
            </a:r>
            <a:endParaRPr sz="14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p:txBody>
      </p:sp>
      <p:sp>
        <p:nvSpPr>
          <p:cNvPr id="180" name="Google Shape;180;p29"/>
          <p:cNvSpPr txBox="1"/>
          <p:nvPr>
            <p:ph type="title"/>
          </p:nvPr>
        </p:nvSpPr>
        <p:spPr>
          <a:xfrm>
            <a:off x="510311" y="391920"/>
            <a:ext cx="4061700" cy="639900"/>
          </a:xfrm>
          <a:prstGeom prst="rect">
            <a:avLst/>
          </a:prstGeom>
          <a:noFill/>
          <a:ln>
            <a:noFill/>
          </a:ln>
        </p:spPr>
        <p:txBody>
          <a:bodyPr anchorCtr="0" anchor="ctr" bIns="19050" lIns="19050" spcFirstLastPara="1" rIns="19050" wrap="square" tIns="19050">
            <a:normAutofit fontScale="90000"/>
          </a:bodyPr>
          <a:lstStyle/>
          <a:p>
            <a:pPr indent="0" lvl="0" marL="0" rtl="0" algn="l">
              <a:lnSpc>
                <a:spcPct val="100000"/>
              </a:lnSpc>
              <a:spcBef>
                <a:spcPts val="0"/>
              </a:spcBef>
              <a:spcAft>
                <a:spcPts val="0"/>
              </a:spcAft>
              <a:buClr>
                <a:srgbClr val="515252"/>
              </a:buClr>
              <a:buSzPct val="104000"/>
              <a:buFont typeface="Montserrat"/>
              <a:buNone/>
            </a:pPr>
            <a:r>
              <a:rPr lang="en" sz="2500">
                <a:solidFill>
                  <a:srgbClr val="3E5A90"/>
                </a:solidFill>
              </a:rPr>
              <a:t>Deepen research with Advanced sources</a:t>
            </a:r>
            <a:endParaRPr sz="2500">
              <a:solidFill>
                <a:srgbClr val="3E5A90"/>
              </a:solidFill>
            </a:endParaRPr>
          </a:p>
        </p:txBody>
      </p:sp>
      <p:pic>
        <p:nvPicPr>
          <p:cNvPr id="181" name="Google Shape;181;p29"/>
          <p:cNvPicPr preferRelativeResize="0"/>
          <p:nvPr>
            <p:ph idx="2" type="pic"/>
          </p:nvPr>
        </p:nvPicPr>
        <p:blipFill rotWithShape="1">
          <a:blip r:embed="rId3">
            <a:alphaModFix/>
          </a:blip>
          <a:srcRect b="0" l="-993" r="13058" t="0"/>
          <a:stretch/>
        </p:blipFill>
        <p:spPr>
          <a:xfrm>
            <a:off x="5458037" y="976707"/>
            <a:ext cx="3707700"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0"/>
          <p:cNvSpPr txBox="1"/>
          <p:nvPr>
            <p:ph idx="1" type="body"/>
          </p:nvPr>
        </p:nvSpPr>
        <p:spPr>
          <a:xfrm>
            <a:off x="1286416" y="1107086"/>
            <a:ext cx="4054500" cy="1117200"/>
          </a:xfrm>
          <a:prstGeom prst="rect">
            <a:avLst/>
          </a:prstGeom>
          <a:noFill/>
          <a:ln>
            <a:noFill/>
          </a:ln>
        </p:spPr>
        <p:txBody>
          <a:bodyPr anchorCtr="0" anchor="t" bIns="19050" lIns="19050" spcFirstLastPara="1" rIns="19050" wrap="square" tIns="19050">
            <a:noAutofit/>
          </a:bodyPr>
          <a:lstStyle/>
          <a:p>
            <a:pPr indent="0" lvl="0" marL="0" rtl="0" algn="l">
              <a:lnSpc>
                <a:spcPct val="150000"/>
              </a:lnSpc>
              <a:spcBef>
                <a:spcPts val="0"/>
              </a:spcBef>
              <a:spcAft>
                <a:spcPts val="0"/>
              </a:spcAft>
              <a:buClr>
                <a:srgbClr val="3F3F3F"/>
              </a:buClr>
              <a:buSzPts val="1400"/>
              <a:buFont typeface="PT Serif"/>
              <a:buNone/>
            </a:pPr>
            <a:r>
              <a:t/>
            </a:r>
            <a:endParaRPr sz="1400">
              <a:latin typeface="Arial"/>
              <a:ea typeface="Arial"/>
              <a:cs typeface="Arial"/>
              <a:sym typeface="Arial"/>
            </a:endParaRPr>
          </a:p>
          <a:p>
            <a:pPr indent="-254000" lvl="0" marL="254000" rtl="0" algn="l">
              <a:lnSpc>
                <a:spcPct val="150000"/>
              </a:lnSpc>
              <a:spcBef>
                <a:spcPts val="1000"/>
              </a:spcBef>
              <a:spcAft>
                <a:spcPts val="0"/>
              </a:spcAft>
              <a:buClr>
                <a:srgbClr val="3F3F3F"/>
              </a:buClr>
              <a:buSzPts val="1400"/>
              <a:buFont typeface="Arial"/>
              <a:buChar char="•"/>
            </a:pPr>
            <a:r>
              <a:rPr lang="en" sz="1400">
                <a:latin typeface="Arial"/>
                <a:ea typeface="Arial"/>
                <a:cs typeface="Arial"/>
                <a:sym typeface="Arial"/>
              </a:rPr>
              <a:t>Pathfinders are collections of resources on a specific topic. This collection can include encyclopedia articles, primary source documents, timelines, multimedia, and more. </a:t>
            </a:r>
            <a:endParaRPr sz="500">
              <a:latin typeface="Arial"/>
              <a:ea typeface="Arial"/>
              <a:cs typeface="Arial"/>
              <a:sym typeface="Arial"/>
            </a:endParaRPr>
          </a:p>
          <a:p>
            <a:pPr indent="-254000" lvl="0" marL="254000" rtl="0" algn="l">
              <a:lnSpc>
                <a:spcPct val="150000"/>
              </a:lnSpc>
              <a:spcBef>
                <a:spcPts val="1000"/>
              </a:spcBef>
              <a:spcAft>
                <a:spcPts val="0"/>
              </a:spcAft>
              <a:buClr>
                <a:srgbClr val="3F3F3F"/>
              </a:buClr>
              <a:buSzPts val="1400"/>
              <a:buFont typeface="Arial"/>
              <a:buChar char="•"/>
            </a:pPr>
            <a:r>
              <a:rPr lang="en" sz="1400">
                <a:latin typeface="Arial"/>
                <a:ea typeface="Arial"/>
                <a:cs typeface="Arial"/>
                <a:sym typeface="Arial"/>
              </a:rPr>
              <a:t>Use these as article and study aids. </a:t>
            </a:r>
            <a:endParaRPr sz="500">
              <a:latin typeface="Arial"/>
              <a:ea typeface="Arial"/>
              <a:cs typeface="Arial"/>
              <a:sym typeface="Arial"/>
            </a:endParaRPr>
          </a:p>
          <a:p>
            <a:pPr indent="-254000" lvl="0" marL="254000" rtl="0" algn="l">
              <a:lnSpc>
                <a:spcPct val="150000"/>
              </a:lnSpc>
              <a:spcBef>
                <a:spcPts val="1000"/>
              </a:spcBef>
              <a:spcAft>
                <a:spcPts val="0"/>
              </a:spcAft>
              <a:buClr>
                <a:srgbClr val="3F3F3F"/>
              </a:buClr>
              <a:buSzPts val="1400"/>
              <a:buFont typeface="Arial"/>
              <a:buChar char="•"/>
            </a:pPr>
            <a:r>
              <a:rPr lang="en" sz="1400">
                <a:latin typeface="Arial"/>
                <a:ea typeface="Arial"/>
                <a:cs typeface="Arial"/>
                <a:sym typeface="Arial"/>
              </a:rPr>
              <a:t>Share them with students to help guide research or share information on a topic.</a:t>
            </a:r>
            <a:endParaRPr sz="500">
              <a:latin typeface="Arial"/>
              <a:ea typeface="Arial"/>
              <a:cs typeface="Arial"/>
              <a:sym typeface="Arial"/>
            </a:endParaRPr>
          </a:p>
          <a:p>
            <a:pPr indent="-254000" lvl="0" marL="254000" rtl="0" algn="l">
              <a:lnSpc>
                <a:spcPct val="150000"/>
              </a:lnSpc>
              <a:spcBef>
                <a:spcPts val="1000"/>
              </a:spcBef>
              <a:spcAft>
                <a:spcPts val="1000"/>
              </a:spcAft>
              <a:buClr>
                <a:srgbClr val="3F3F3F"/>
              </a:buClr>
              <a:buSzPts val="1400"/>
              <a:buFont typeface="Arial"/>
              <a:buChar char="•"/>
            </a:pPr>
            <a:r>
              <a:rPr lang="en" sz="1400">
                <a:latin typeface="Arial"/>
                <a:ea typeface="Arial"/>
                <a:cs typeface="Arial"/>
                <a:sym typeface="Arial"/>
              </a:rPr>
              <a:t>Teachers can also </a:t>
            </a:r>
            <a:r>
              <a:rPr lang="en" sz="1400" u="sng">
                <a:solidFill>
                  <a:schemeClr val="hlink"/>
                </a:solidFill>
                <a:latin typeface="Arial"/>
                <a:ea typeface="Arial"/>
                <a:cs typeface="Arial"/>
                <a:sym typeface="Arial"/>
                <a:hlinkClick r:id="rId3"/>
              </a:rPr>
              <a:t>create their own </a:t>
            </a:r>
            <a:r>
              <a:rPr lang="en" sz="1400">
                <a:latin typeface="Arial"/>
                <a:ea typeface="Arial"/>
                <a:cs typeface="Arial"/>
                <a:sym typeface="Arial"/>
              </a:rPr>
              <a:t>from scratch to share with students or in the district! </a:t>
            </a:r>
            <a:endParaRPr sz="500">
              <a:latin typeface="Arial"/>
              <a:ea typeface="Arial"/>
              <a:cs typeface="Arial"/>
              <a:sym typeface="Arial"/>
            </a:endParaRPr>
          </a:p>
        </p:txBody>
      </p:sp>
      <p:sp>
        <p:nvSpPr>
          <p:cNvPr id="187" name="Google Shape;187;p30"/>
          <p:cNvSpPr txBox="1"/>
          <p:nvPr>
            <p:ph type="title"/>
          </p:nvPr>
        </p:nvSpPr>
        <p:spPr>
          <a:xfrm>
            <a:off x="643255" y="683285"/>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2800">
                <a:solidFill>
                  <a:srgbClr val="3E5A90"/>
                </a:solidFill>
              </a:rPr>
              <a:t>Pathfinders</a:t>
            </a:r>
            <a:endParaRPr sz="2800">
              <a:solidFill>
                <a:srgbClr val="3E5A90"/>
              </a:solidFill>
            </a:endParaRPr>
          </a:p>
        </p:txBody>
      </p:sp>
      <p:pic>
        <p:nvPicPr>
          <p:cNvPr descr="Graphical user interface, application, Word&#10;&#10;Description automatically generated" id="188" name="Google Shape;188;p30"/>
          <p:cNvPicPr preferRelativeResize="0"/>
          <p:nvPr>
            <p:ph idx="2" type="pic"/>
          </p:nvPr>
        </p:nvPicPr>
        <p:blipFill rotWithShape="1">
          <a:blip r:embed="rId4">
            <a:alphaModFix/>
          </a:blip>
          <a:srcRect b="26754" l="0" r="0" t="2374"/>
          <a:stretch/>
        </p:blipFill>
        <p:spPr>
          <a:xfrm>
            <a:off x="5772398" y="989229"/>
            <a:ext cx="2476200" cy="330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txBox="1"/>
          <p:nvPr>
            <p:ph type="title"/>
          </p:nvPr>
        </p:nvSpPr>
        <p:spPr>
          <a:xfrm rot="-5400000">
            <a:off x="-621854" y="2525921"/>
            <a:ext cx="3733800" cy="383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300"/>
              <a:buFont typeface="Montserrat"/>
              <a:buNone/>
            </a:pPr>
            <a:r>
              <a:rPr lang="en" sz="2500">
                <a:solidFill>
                  <a:srgbClr val="3E5A90"/>
                </a:solidFill>
              </a:rPr>
              <a:t>Additional Features </a:t>
            </a:r>
            <a:endParaRPr sz="2500">
              <a:solidFill>
                <a:srgbClr val="3E5A90"/>
              </a:solidFill>
            </a:endParaRPr>
          </a:p>
        </p:txBody>
      </p:sp>
      <p:sp>
        <p:nvSpPr>
          <p:cNvPr id="194" name="Google Shape;194;p31"/>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195" name="Google Shape;195;p31"/>
          <p:cNvSpPr/>
          <p:nvPr/>
        </p:nvSpPr>
        <p:spPr>
          <a:xfrm>
            <a:off x="5649652" y="3992187"/>
            <a:ext cx="3221100" cy="592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chemeClr val="dk1"/>
              </a:buClr>
              <a:buSzPts val="900"/>
              <a:buFont typeface="PT Serif"/>
              <a:buNone/>
            </a:pPr>
            <a:r>
              <a:rPr i="0" lang="en" sz="1200" u="none" cap="none" strike="noStrike">
                <a:solidFill>
                  <a:schemeClr val="dk1"/>
                </a:solidFill>
              </a:rPr>
              <a:t>Access links to government websites quickly for additional sources for research. </a:t>
            </a:r>
            <a:endParaRPr i="0" sz="1200" u="none" cap="none" strike="noStrike">
              <a:solidFill>
                <a:schemeClr val="dk1"/>
              </a:solidFill>
            </a:endParaRPr>
          </a:p>
        </p:txBody>
      </p:sp>
      <p:sp>
        <p:nvSpPr>
          <p:cNvPr id="196" name="Google Shape;196;p31"/>
          <p:cNvSpPr/>
          <p:nvPr/>
        </p:nvSpPr>
        <p:spPr>
          <a:xfrm>
            <a:off x="2569138" y="1860775"/>
            <a:ext cx="2859300" cy="1423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chemeClr val="dk1"/>
              </a:buClr>
              <a:buSzPts val="800"/>
              <a:buFont typeface="PT Serif"/>
              <a:buNone/>
            </a:pPr>
            <a:r>
              <a:rPr i="0" lang="en" sz="1200" u="none" cap="none" strike="noStrike">
                <a:solidFill>
                  <a:schemeClr val="dk1"/>
                </a:solidFill>
              </a:rPr>
              <a:t>Take a deeper dive through the World Resources features.  From interactive maps to a virtual atlas – students can view maps &amp; information in a variety of formats. </a:t>
            </a:r>
            <a:endParaRPr i="0" sz="900" u="none" cap="none" strike="noStrike">
              <a:solidFill>
                <a:schemeClr val="dk1"/>
              </a:solidFill>
            </a:endParaRPr>
          </a:p>
        </p:txBody>
      </p:sp>
      <p:sp>
        <p:nvSpPr>
          <p:cNvPr id="197" name="Google Shape;197;p31"/>
          <p:cNvSpPr/>
          <p:nvPr/>
        </p:nvSpPr>
        <p:spPr>
          <a:xfrm>
            <a:off x="5649652" y="438136"/>
            <a:ext cx="3220200" cy="592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chemeClr val="dk1"/>
              </a:buClr>
              <a:buSzPts val="800"/>
              <a:buFont typeface="PT Serif"/>
              <a:buNone/>
            </a:pPr>
            <a:r>
              <a:rPr i="0" lang="en" sz="1200" u="none" cap="none" strike="noStrike">
                <a:solidFill>
                  <a:schemeClr val="dk1"/>
                </a:solidFill>
              </a:rPr>
              <a:t>Use the Today in History feature as a bell ringer activity. </a:t>
            </a:r>
            <a:endParaRPr i="0" sz="1200" u="none" cap="none" strike="noStrike">
              <a:solidFill>
                <a:schemeClr val="dk1"/>
              </a:solidFill>
            </a:endParaRPr>
          </a:p>
        </p:txBody>
      </p:sp>
      <p:pic>
        <p:nvPicPr>
          <p:cNvPr descr="A picture containing diagram&#10;&#10;Description automatically generated" id="198" name="Google Shape;198;p31"/>
          <p:cNvPicPr preferRelativeResize="0"/>
          <p:nvPr>
            <p:ph idx="3" type="pic"/>
          </p:nvPr>
        </p:nvPicPr>
        <p:blipFill rotWithShape="1">
          <a:blip r:embed="rId3">
            <a:alphaModFix/>
          </a:blip>
          <a:srcRect b="0" l="7619" r="7619" t="0"/>
          <a:stretch/>
        </p:blipFill>
        <p:spPr>
          <a:xfrm>
            <a:off x="5488181" y="1714500"/>
            <a:ext cx="2859300" cy="1714500"/>
          </a:xfrm>
          <a:prstGeom prst="rect">
            <a:avLst/>
          </a:prstGeom>
          <a:noFill/>
          <a:ln>
            <a:noFill/>
          </a:ln>
        </p:spPr>
      </p:pic>
      <p:pic>
        <p:nvPicPr>
          <p:cNvPr descr="Graphical user interface, text&#10;&#10;Description automatically generated" id="199" name="Google Shape;199;p31"/>
          <p:cNvPicPr preferRelativeResize="0"/>
          <p:nvPr>
            <p:ph idx="2" type="pic"/>
          </p:nvPr>
        </p:nvPicPr>
        <p:blipFill rotWithShape="1">
          <a:blip r:embed="rId4">
            <a:alphaModFix/>
          </a:blip>
          <a:srcRect b="4329" l="0" r="0" t="4320"/>
          <a:stretch/>
        </p:blipFill>
        <p:spPr>
          <a:xfrm>
            <a:off x="2633604" y="1515"/>
            <a:ext cx="2856600" cy="1714500"/>
          </a:xfrm>
          <a:prstGeom prst="rect">
            <a:avLst/>
          </a:prstGeom>
          <a:noFill/>
          <a:ln>
            <a:noFill/>
          </a:ln>
        </p:spPr>
      </p:pic>
      <p:pic>
        <p:nvPicPr>
          <p:cNvPr descr="Graphical user interface, website&#10;&#10;Description automatically generated" id="200" name="Google Shape;200;p31"/>
          <p:cNvPicPr preferRelativeResize="0"/>
          <p:nvPr>
            <p:ph idx="4" type="pic"/>
          </p:nvPr>
        </p:nvPicPr>
        <p:blipFill rotWithShape="1">
          <a:blip r:embed="rId5">
            <a:alphaModFix/>
          </a:blip>
          <a:srcRect b="10518" l="0" r="0" t="10510"/>
          <a:stretch/>
        </p:blipFill>
        <p:spPr>
          <a:xfrm>
            <a:off x="2633604" y="3431172"/>
            <a:ext cx="28581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